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2" r:id="rId2"/>
    <p:sldId id="261" r:id="rId3"/>
    <p:sldId id="263" r:id="rId4"/>
    <p:sldId id="265" r:id="rId5"/>
    <p:sldId id="267" r:id="rId6"/>
    <p:sldId id="269" r:id="rId7"/>
    <p:sldId id="270" r:id="rId8"/>
    <p:sldId id="271" r:id="rId9"/>
    <p:sldId id="272" r:id="rId10"/>
    <p:sldId id="273" r:id="rId11"/>
    <p:sldId id="274"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80963"/>
  </p:normalViewPr>
  <p:slideViewPr>
    <p:cSldViewPr snapToGrid="0" snapToObjects="1">
      <p:cViewPr varScale="1">
        <p:scale>
          <a:sx n="126" d="100"/>
          <a:sy n="126" d="100"/>
        </p:scale>
        <p:origin x="20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0F3F9-BDF9-C24F-9873-BBBBBE9E73B9}" type="datetimeFigureOut">
              <a:rPr lang="en-US" smtClean="0"/>
              <a:t>11/28/21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E43F0-8D5D-374D-A952-5AF42C300865}" type="slidenum">
              <a:rPr lang="en-US" smtClean="0"/>
              <a:t>‹#›</a:t>
            </a:fld>
            <a:endParaRPr lang="en-US"/>
          </a:p>
        </p:txBody>
      </p:sp>
    </p:spTree>
    <p:extLst>
      <p:ext uri="{BB962C8B-B14F-4D97-AF65-F5344CB8AC3E}">
        <p14:creationId xmlns:p14="http://schemas.microsoft.com/office/powerpoint/2010/main" val="278274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sldNum" idx="12"/>
          </p:nvPr>
        </p:nvSpPr>
        <p:spPr>
          <a:xfrm>
            <a:off x="6042320" y="9493393"/>
            <a:ext cx="169918" cy="18466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AU" sz="1800" b="0" i="0" u="none" strike="noStrike" cap="none">
                <a:solidFill>
                  <a:srgbClr val="000000"/>
                </a:solidFill>
              </a:rPr>
              <a:t>2</a:t>
            </a:fld>
            <a:endParaRPr sz="1800" b="0" i="0" u="none" strike="noStrike" cap="none">
              <a:solidFill>
                <a:srgbClr val="000000"/>
              </a:solidFill>
            </a:endParaRPr>
          </a:p>
        </p:txBody>
      </p:sp>
      <p:sp>
        <p:nvSpPr>
          <p:cNvPr id="17" name="Google Shape;17;p1:notes"/>
          <p:cNvSpPr>
            <a:spLocks noGrp="1" noRot="1" noChangeAspect="1"/>
          </p:cNvSpPr>
          <p:nvPr>
            <p:ph type="sldImg" idx="2"/>
          </p:nvPr>
        </p:nvSpPr>
        <p:spPr>
          <a:xfrm>
            <a:off x="-4186238" y="1265238"/>
            <a:ext cx="14935201" cy="84010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 name="Google Shape;18;p1:notes"/>
          <p:cNvSpPr txBox="1">
            <a:spLocks noGrp="1"/>
          </p:cNvSpPr>
          <p:nvPr>
            <p:ph type="body" idx="1"/>
          </p:nvPr>
        </p:nvSpPr>
        <p:spPr>
          <a:xfrm>
            <a:off x="789535" y="605318"/>
            <a:ext cx="5470797"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AU" b="1" dirty="0"/>
              <a:t>Hypothesis: </a:t>
            </a:r>
            <a:r>
              <a:rPr lang="en-AU" sz="1200" b="0" i="1" u="none" strike="noStrike" cap="none" dirty="0">
                <a:solidFill>
                  <a:srgbClr val="000000"/>
                </a:solidFill>
                <a:latin typeface="Arial"/>
                <a:ea typeface="Arial"/>
                <a:cs typeface="Arial"/>
                <a:sym typeface="Arial"/>
              </a:rPr>
              <a:t>Create a Hypothesis with an emphasis on SMART principles. </a:t>
            </a:r>
            <a:r>
              <a:rPr lang="en-AU" sz="1200" b="1" i="1" u="none" strike="noStrike" cap="none" dirty="0">
                <a:solidFill>
                  <a:srgbClr val="000000"/>
                </a:solidFill>
                <a:latin typeface="Arial"/>
                <a:ea typeface="Arial"/>
                <a:cs typeface="Arial"/>
                <a:sym typeface="Arial"/>
              </a:rPr>
              <a:t>(</a:t>
            </a:r>
            <a:r>
              <a:rPr lang="en-AU" sz="1200" b="1" i="1" dirty="0"/>
              <a:t>S – Specific, M – Measurable, A – Achievable, R – Realistic, T – Timebound). </a:t>
            </a:r>
            <a:r>
              <a:rPr lang="en-AU" sz="1200" b="0" i="0" dirty="0"/>
              <a:t>If you cannot do this, you </a:t>
            </a:r>
            <a:r>
              <a:rPr lang="en-AU" sz="1200" b="1" i="0" dirty="0"/>
              <a:t>do not</a:t>
            </a:r>
            <a:r>
              <a:rPr lang="en-AU" sz="1200" b="0" i="0" dirty="0"/>
              <a:t> have a good grasp on the business problem.</a:t>
            </a:r>
            <a:endParaRPr b="1"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AU" b="1" dirty="0"/>
              <a:t>Context: </a:t>
            </a:r>
            <a:r>
              <a:rPr lang="en-AU" sz="1200" dirty="0"/>
              <a:t>With context, we have </a:t>
            </a:r>
            <a:r>
              <a:rPr lang="en-AU" sz="1200" b="1" u="sng" dirty="0"/>
              <a:t>clearly identified the problem at hand </a:t>
            </a:r>
            <a:r>
              <a:rPr lang="en-AU" sz="1200" dirty="0"/>
              <a:t>and have elucidated on how our initiative may solve this problem, alongside the commercial implications this will have on the business. </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AU" b="1" dirty="0"/>
              <a:t>Criteria for Success</a:t>
            </a:r>
            <a:r>
              <a:rPr lang="en-AU" b="0" dirty="0"/>
              <a:t>: Clearly defining the criteria for success ensures that the scope of your work is clearly defined and understood. Otherwise, if this isn’t defined – your work will never end which will result in mismatched expectations.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Scope of Solution Space: </a:t>
            </a:r>
            <a:r>
              <a:rPr lang="en-AU" b="0" dirty="0"/>
              <a:t>Scoping out the solution space ensures that the business initiative is SPECIFIC for a certain segment or area. This prevents solutions that have been developed being scaled and applied for all other business units that the solution may not be responsible or scalable for.</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Constraints within Solution Space: </a:t>
            </a:r>
            <a:r>
              <a:rPr lang="en-AU" b="0" dirty="0"/>
              <a:t>Looking forward, what are the foreseeable problems we are likely to encounter? Could this be stakeholder resistance? Could this be we don’t have access to the right data? </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Stakeholders to provide key insight: </a:t>
            </a:r>
            <a:r>
              <a:rPr lang="en-AU" b="0" dirty="0"/>
              <a:t>Who are the people I need to speak to, to get the answers I need for my data analysis?</a:t>
            </a:r>
            <a:endParaRPr dirty="0"/>
          </a:p>
          <a:p>
            <a:pPr marL="0" lvl="0" indent="0" algn="l" rtl="0">
              <a:lnSpc>
                <a:spcPct val="100000"/>
              </a:lnSpc>
              <a:spcBef>
                <a:spcPts val="0"/>
              </a:spcBef>
              <a:spcAft>
                <a:spcPts val="0"/>
              </a:spcAft>
              <a:buSzPts val="1400"/>
              <a:buNone/>
            </a:pPr>
            <a:endParaRPr b="0" dirty="0"/>
          </a:p>
          <a:p>
            <a:pPr marL="0" lvl="0" indent="0" algn="l" rtl="0">
              <a:lnSpc>
                <a:spcPct val="100000"/>
              </a:lnSpc>
              <a:spcBef>
                <a:spcPts val="0"/>
              </a:spcBef>
              <a:spcAft>
                <a:spcPts val="0"/>
              </a:spcAft>
              <a:buSzPts val="1400"/>
              <a:buNone/>
            </a:pPr>
            <a:r>
              <a:rPr lang="en-AU" b="1" dirty="0"/>
              <a:t>What key data sources are required</a:t>
            </a:r>
            <a:r>
              <a:rPr lang="en-AU" b="0" dirty="0"/>
              <a:t>?</a:t>
            </a:r>
            <a:endParaRPr dirty="0"/>
          </a:p>
          <a:p>
            <a:pPr marL="0" lvl="0" indent="0" algn="l" rtl="0">
              <a:lnSpc>
                <a:spcPct val="100000"/>
              </a:lnSpc>
              <a:spcBef>
                <a:spcPts val="0"/>
              </a:spcBef>
              <a:spcAft>
                <a:spcPts val="0"/>
              </a:spcAft>
              <a:buSzPts val="1400"/>
              <a:buNone/>
            </a:pPr>
            <a:r>
              <a:rPr lang="en-AU" b="0" dirty="0"/>
              <a:t>Based off my discussions with the key stakeholders – can we clearly list out all the data sources we need so we can make a highly targeted request as opposed to a scatter-gun approach where we ask for a bit of everything?</a:t>
            </a:r>
            <a:endParaRPr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9300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Naive Bayes classifier is a collection of many algorithms where all the algorithms share one common principle, and that is each feature being classified is not related to any other feature. The presence or absence of a feature does not affect the presence or absence of the other feature. </a:t>
            </a:r>
          </a:p>
          <a:p>
            <a:r>
              <a:rPr lang="en-US" sz="1200" b="1" i="0" kern="1200" dirty="0">
                <a:solidFill>
                  <a:schemeClr val="tx1"/>
                </a:solidFill>
                <a:effectLst/>
                <a:latin typeface="+mn-lt"/>
                <a:ea typeface="+mn-ea"/>
                <a:cs typeface="+mn-cs"/>
              </a:rPr>
              <a:t>P(A|B) = P(A) * P(B|A)/P(B)</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Posterior Probability = (Prior * Likelihood)/(Evidence)</a:t>
            </a:r>
            <a:br>
              <a:rPr lang="en-US" dirty="0"/>
            </a:br>
            <a:endParaRPr lang="en-US" dirty="0"/>
          </a:p>
        </p:txBody>
      </p:sp>
      <p:sp>
        <p:nvSpPr>
          <p:cNvPr id="4" name="Slide Number Placeholder 3"/>
          <p:cNvSpPr>
            <a:spLocks noGrp="1"/>
          </p:cNvSpPr>
          <p:nvPr>
            <p:ph type="sldNum" sz="quarter" idx="5"/>
          </p:nvPr>
        </p:nvSpPr>
        <p:spPr/>
        <p:txBody>
          <a:bodyPr/>
          <a:lstStyle/>
          <a:p>
            <a:fld id="{3E4E43F0-8D5D-374D-A952-5AF42C300865}" type="slidenum">
              <a:rPr lang="en-US" smtClean="0"/>
              <a:t>9</a:t>
            </a:fld>
            <a:endParaRPr lang="en-US"/>
          </a:p>
        </p:txBody>
      </p:sp>
    </p:spTree>
    <p:extLst>
      <p:ext uri="{BB962C8B-B14F-4D97-AF65-F5344CB8AC3E}">
        <p14:creationId xmlns:p14="http://schemas.microsoft.com/office/powerpoint/2010/main" val="24387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tries to find an optimal hyperplane which can be used to classify a new data point. </a:t>
            </a:r>
            <a:r>
              <a:rPr lang="en-US" sz="1200" b="0" i="0" kern="1200" dirty="0">
                <a:solidFill>
                  <a:schemeClr val="tx1"/>
                </a:solidFill>
                <a:effectLst/>
                <a:latin typeface="+mn-lt"/>
                <a:ea typeface="+mn-ea"/>
                <a:cs typeface="+mn-cs"/>
              </a:rPr>
              <a:t>It </a:t>
            </a:r>
            <a:r>
              <a:rPr lang="en-US" sz="1200" b="1" i="0" kern="1200" dirty="0">
                <a:solidFill>
                  <a:schemeClr val="tx1"/>
                </a:solidFill>
                <a:effectLst/>
                <a:latin typeface="+mn-lt"/>
                <a:ea typeface="+mn-ea"/>
                <a:cs typeface="+mn-cs"/>
              </a:rPr>
              <a:t>finds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most similar examples</a:t>
            </a:r>
            <a:r>
              <a:rPr lang="en-US" sz="1200" b="0" i="0" kern="1200" dirty="0">
                <a:solidFill>
                  <a:schemeClr val="tx1"/>
                </a:solidFill>
                <a:effectLst/>
                <a:latin typeface="+mn-lt"/>
                <a:ea typeface="+mn-ea"/>
                <a:cs typeface="+mn-cs"/>
              </a:rPr>
              <a:t> between classes. Those will be the </a:t>
            </a:r>
            <a:r>
              <a:rPr lang="en-US" sz="1200" b="1" i="0" kern="1200" dirty="0">
                <a:solidFill>
                  <a:schemeClr val="tx1"/>
                </a:solidFill>
                <a:effectLst/>
                <a:latin typeface="+mn-lt"/>
                <a:ea typeface="+mn-ea"/>
                <a:cs typeface="+mn-cs"/>
              </a:rPr>
              <a:t>support vectors for linear </a:t>
            </a:r>
            <a:r>
              <a:rPr lang="en-US" sz="1200" b="1" i="0" kern="1200" dirty="0" err="1">
                <a:solidFill>
                  <a:schemeClr val="tx1"/>
                </a:solidFill>
                <a:effectLst/>
                <a:latin typeface="+mn-lt"/>
                <a:ea typeface="+mn-ea"/>
                <a:cs typeface="+mn-cs"/>
              </a:rPr>
              <a:t>dat</a:t>
            </a:r>
            <a:r>
              <a:rPr lang="en-US" sz="1200" b="1" i="0" kern="1200" dirty="0">
                <a:solidFill>
                  <a:schemeClr val="tx1"/>
                </a:solidFill>
                <a:effectLst/>
                <a:latin typeface="+mn-lt"/>
                <a:ea typeface="+mn-ea"/>
                <a:cs typeface="+mn-cs"/>
              </a:rPr>
              <a:t> sets we use Linear SVC</a:t>
            </a:r>
          </a:p>
          <a:p>
            <a:r>
              <a:rPr lang="en-US" sz="1200" b="1" i="0" kern="1200" dirty="0">
                <a:solidFill>
                  <a:schemeClr val="tx1"/>
                </a:solidFill>
                <a:effectLst/>
                <a:latin typeface="+mn-lt"/>
                <a:ea typeface="+mn-ea"/>
                <a:cs typeface="+mn-cs"/>
              </a:rPr>
              <a:t>For non linear datasets we use Kernel trick</a:t>
            </a:r>
          </a:p>
          <a:p>
            <a:r>
              <a:rPr lang="en-US" b="0" i="0" dirty="0">
                <a:solidFill>
                  <a:srgbClr val="292929"/>
                </a:solidFill>
                <a:effectLst/>
                <a:latin typeface="charter" panose="02040503050506020203" pitchFamily="18" charset="0"/>
              </a:rPr>
              <a:t>The basic steps of the SVM are:</a:t>
            </a:r>
          </a:p>
          <a:p>
            <a:pPr>
              <a:buFont typeface="+mj-lt"/>
              <a:buAutoNum type="arabicPeriod"/>
            </a:pPr>
            <a:r>
              <a:rPr lang="en-US" b="0" i="0" dirty="0">
                <a:solidFill>
                  <a:srgbClr val="292929"/>
                </a:solidFill>
                <a:effectLst/>
                <a:latin typeface="charter" panose="02040503050506020203" pitchFamily="18" charset="0"/>
              </a:rPr>
              <a:t>select </a:t>
            </a:r>
            <a:r>
              <a:rPr lang="en-US" b="1" i="0" dirty="0">
                <a:solidFill>
                  <a:srgbClr val="292929"/>
                </a:solidFill>
                <a:effectLst/>
                <a:latin typeface="charter" panose="02040503050506020203" pitchFamily="18" charset="0"/>
              </a:rPr>
              <a:t>two hyperplanes</a:t>
            </a:r>
            <a:r>
              <a:rPr lang="en-US" b="0" i="0" dirty="0">
                <a:solidFill>
                  <a:srgbClr val="292929"/>
                </a:solidFill>
                <a:effectLst/>
                <a:latin typeface="charter" panose="02040503050506020203" pitchFamily="18" charset="0"/>
              </a:rPr>
              <a:t> (in 2D) which separates the data </a:t>
            </a:r>
            <a:r>
              <a:rPr lang="en-US" b="1" i="0" dirty="0">
                <a:solidFill>
                  <a:srgbClr val="292929"/>
                </a:solidFill>
                <a:effectLst/>
                <a:latin typeface="charter" panose="02040503050506020203" pitchFamily="18" charset="0"/>
              </a:rPr>
              <a:t>with no points between them</a:t>
            </a:r>
            <a:r>
              <a:rPr lang="en-US" b="0" i="0" dirty="0">
                <a:solidFill>
                  <a:srgbClr val="292929"/>
                </a:solidFill>
                <a:effectLst/>
                <a:latin typeface="charter" panose="02040503050506020203" pitchFamily="18" charset="0"/>
              </a:rPr>
              <a:t> (red lines)</a:t>
            </a:r>
          </a:p>
          <a:p>
            <a:pPr>
              <a:buFont typeface="+mj-lt"/>
              <a:buAutoNum type="arabicPeriod"/>
            </a:pPr>
            <a:r>
              <a:rPr lang="en-US" b="1" i="0" dirty="0">
                <a:solidFill>
                  <a:srgbClr val="292929"/>
                </a:solidFill>
                <a:effectLst/>
                <a:latin typeface="charter" panose="02040503050506020203" pitchFamily="18" charset="0"/>
              </a:rPr>
              <a:t>maximize their distance</a:t>
            </a:r>
            <a:r>
              <a:rPr lang="en-US" b="0" i="0" dirty="0">
                <a:solidFill>
                  <a:srgbClr val="292929"/>
                </a:solidFill>
                <a:effectLst/>
                <a:latin typeface="charter" panose="02040503050506020203" pitchFamily="18" charset="0"/>
              </a:rPr>
              <a:t> (the margin)</a:t>
            </a:r>
          </a:p>
          <a:p>
            <a:pPr>
              <a:buFont typeface="+mj-lt"/>
              <a:buAutoNum type="arabicPeriod"/>
            </a:pPr>
            <a:r>
              <a:rPr lang="en-US" b="0" i="0" dirty="0">
                <a:solidFill>
                  <a:srgbClr val="292929"/>
                </a:solidFill>
                <a:effectLst/>
                <a:latin typeface="charter" panose="02040503050506020203" pitchFamily="18" charset="0"/>
              </a:rPr>
              <a:t>the </a:t>
            </a:r>
            <a:r>
              <a:rPr lang="en-US" b="1" i="0" dirty="0">
                <a:solidFill>
                  <a:srgbClr val="292929"/>
                </a:solidFill>
                <a:effectLst/>
                <a:latin typeface="charter" panose="02040503050506020203" pitchFamily="18" charset="0"/>
              </a:rPr>
              <a:t>average line</a:t>
            </a:r>
            <a:r>
              <a:rPr lang="en-US" b="0" i="0" dirty="0">
                <a:solidFill>
                  <a:srgbClr val="292929"/>
                </a:solidFill>
                <a:effectLst/>
                <a:latin typeface="charter" panose="02040503050506020203" pitchFamily="18" charset="0"/>
              </a:rPr>
              <a:t> (here the line half way between the two red lines) will be the </a:t>
            </a:r>
            <a:r>
              <a:rPr lang="en-US" b="1" i="0" dirty="0">
                <a:solidFill>
                  <a:srgbClr val="292929"/>
                </a:solidFill>
                <a:effectLst/>
                <a:latin typeface="charter" panose="02040503050506020203" pitchFamily="18" charset="0"/>
              </a:rPr>
              <a:t>decision boundary</a:t>
            </a:r>
            <a:endParaRPr lang="en-US" b="0" i="0" dirty="0">
              <a:solidFill>
                <a:srgbClr val="292929"/>
              </a:solidFill>
              <a:effectLst/>
              <a:latin typeface="charter" panose="02040503050506020203" pitchFamily="18" charset="0"/>
            </a:endParaRPr>
          </a:p>
          <a:p>
            <a:endParaRPr lang="en-US" dirty="0"/>
          </a:p>
        </p:txBody>
      </p:sp>
      <p:sp>
        <p:nvSpPr>
          <p:cNvPr id="4" name="Slide Number Placeholder 3"/>
          <p:cNvSpPr>
            <a:spLocks noGrp="1"/>
          </p:cNvSpPr>
          <p:nvPr>
            <p:ph type="sldNum" sz="quarter" idx="5"/>
          </p:nvPr>
        </p:nvSpPr>
        <p:spPr/>
        <p:txBody>
          <a:bodyPr/>
          <a:lstStyle/>
          <a:p>
            <a:fld id="{3E4E43F0-8D5D-374D-A952-5AF42C300865}" type="slidenum">
              <a:rPr lang="en-US" smtClean="0"/>
              <a:t>10</a:t>
            </a:fld>
            <a:endParaRPr lang="en-US"/>
          </a:p>
        </p:txBody>
      </p:sp>
    </p:spTree>
    <p:extLst>
      <p:ext uri="{BB962C8B-B14F-4D97-AF65-F5344CB8AC3E}">
        <p14:creationId xmlns:p14="http://schemas.microsoft.com/office/powerpoint/2010/main" val="137751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FD0B-59F5-A54A-8F3C-1C846E8E6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57165C-66C1-DA40-B075-B586AEF58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4A59BB-67CD-7E45-8878-29DFC186DAE8}"/>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1EBC26A4-29FE-A54E-8CDD-1CF985FBD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FF6A7-D69D-9A4D-88BA-34FBDDA2E848}"/>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260452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5515-E263-294D-873D-8DAAEFF3D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E67C08-6FD8-274F-B1DA-1A8094C1E0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FBC0C-434A-2C41-8E4C-FF8F49F34281}"/>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2A797878-5CBA-E746-B0D8-C617F8509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957BF-4371-6B4B-A9A4-74E2136FBAAE}"/>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96316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E26023-A6A3-9048-94CF-94DDDA2C7E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660C0-6AF3-3844-B8BD-0CDEDFC75F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11914-7393-FC4E-A416-A1E4347635B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369464E9-35CD-0747-B8E5-DE896FB86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4802D-4639-0E49-A167-74DC76D638D6}"/>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104202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261" y="234864"/>
            <a:ext cx="11725484" cy="2983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9502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4B15F-0C23-F545-B90D-29DF1DE08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7A67F-1565-CF4C-922F-3F987C86D3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4AE70-983F-9C4D-B3CE-0B81DC15E0FA}"/>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B864A4F6-F86B-C349-9E7F-A74993433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C244F-7739-CB4F-9F7E-DD77EB18EC1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428265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7E7C-9B10-C343-B692-A3FE1E94DF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D919B3-559B-994F-B9B2-EBA4C7ED3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7600DE-4FF5-C946-A928-A5C18E4C22A4}"/>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C2341A3E-A2AD-4748-9259-DD5036B60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EBE05-2D3B-2A42-BFA2-5F0F89255AFD}"/>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150453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48AD-F33B-DC4F-9327-990C9C9A98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9FA5BF-0453-6A49-BBF9-428538EB68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1D87D0-AC72-B94E-B9A2-43E8794C62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439471-8CB5-1344-A93A-E4F352C9F7BF}"/>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0A747F53-0080-2947-902C-E0D6D2EE2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D50D94-1EC6-5947-8175-2D35D9500230}"/>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51523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9988-48C8-C345-BB6B-1B70CA796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261E0-CFFA-0445-86A7-9C793142D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A419B7-024B-0A4E-9F74-EBF085DF49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F6983D-A97A-AE48-B6AD-0BA9E6EF6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AD11C2-CCAA-F14B-9741-6E569795DC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61793-113F-C547-974A-8427B88C741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8" name="Footer Placeholder 7">
            <a:extLst>
              <a:ext uri="{FF2B5EF4-FFF2-40B4-BE49-F238E27FC236}">
                <a16:creationId xmlns:a16="http://schemas.microsoft.com/office/drawing/2014/main" id="{37999F87-DA7D-E647-9FDE-0471D276BE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08189-84FA-2142-ABC2-2817EC92A3DE}"/>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12543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6A67-40AA-4D46-AF18-C0800898F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3D4347-3B76-EC4D-9A12-FBD87D2A4FC5}"/>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4" name="Footer Placeholder 3">
            <a:extLst>
              <a:ext uri="{FF2B5EF4-FFF2-40B4-BE49-F238E27FC236}">
                <a16:creationId xmlns:a16="http://schemas.microsoft.com/office/drawing/2014/main" id="{E358C96A-1513-2A47-AB24-790E385E8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8EB7D-4927-DC41-8240-FE6842CB5C9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428269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365C5-DDA6-7C42-A1EF-61369DEC5927}"/>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3" name="Footer Placeholder 2">
            <a:extLst>
              <a:ext uri="{FF2B5EF4-FFF2-40B4-BE49-F238E27FC236}">
                <a16:creationId xmlns:a16="http://schemas.microsoft.com/office/drawing/2014/main" id="{1AE7086A-FBA6-BA4E-9DFA-7B4226998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B58215-46B5-204D-A1E6-975F7701C993}"/>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216773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B676-3915-4649-8E09-AD8AED3D5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1DF521-FF30-DA4B-8FEC-C1E01BEEE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D05DF9-B514-A245-8ED9-94801079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B557D2-C796-D844-A004-441B226AB014}"/>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B8EBB9A5-1285-494A-A292-736359980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714A9-E896-F746-AEAB-271BB2D0147B}"/>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387210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ED34-7B0E-4D42-BD0C-6B0D22B08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E24B48-9849-AB4E-AE62-CF2CC479A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831DEA-E392-0B48-A3D0-2D0E249EE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B5C761-64CE-4748-83FD-A13C5592FC96}"/>
              </a:ext>
            </a:extLst>
          </p:cNvPr>
          <p:cNvSpPr>
            <a:spLocks noGrp="1"/>
          </p:cNvSpPr>
          <p:nvPr>
            <p:ph type="dt" sz="half" idx="10"/>
          </p:nvPr>
        </p:nvSpPr>
        <p:spPr/>
        <p:txBody>
          <a:bodyPr/>
          <a:lstStyle/>
          <a:p>
            <a:fld id="{7047C8AF-9E67-0B4F-8B55-ED213BFDB0BE}" type="datetimeFigureOut">
              <a:rPr lang="en-US" smtClean="0"/>
              <a:t>11/28/21</a:t>
            </a:fld>
            <a:endParaRPr lang="en-US"/>
          </a:p>
        </p:txBody>
      </p:sp>
      <p:sp>
        <p:nvSpPr>
          <p:cNvPr id="6" name="Footer Placeholder 5">
            <a:extLst>
              <a:ext uri="{FF2B5EF4-FFF2-40B4-BE49-F238E27FC236}">
                <a16:creationId xmlns:a16="http://schemas.microsoft.com/office/drawing/2014/main" id="{8DC65CC6-58BB-D54C-BADA-1844F509D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BC5CD1-A3F6-8F4E-89EC-CD6B64FFE14D}"/>
              </a:ext>
            </a:extLst>
          </p:cNvPr>
          <p:cNvSpPr>
            <a:spLocks noGrp="1"/>
          </p:cNvSpPr>
          <p:nvPr>
            <p:ph type="sldNum" sz="quarter" idx="12"/>
          </p:nvPr>
        </p:nvSpPr>
        <p:spPr/>
        <p:txBody>
          <a:bodyPr/>
          <a:lstStyle/>
          <a:p>
            <a:fld id="{E1757341-3045-3047-A816-E9E327C51CB1}" type="slidenum">
              <a:rPr lang="en-US" smtClean="0"/>
              <a:t>‹#›</a:t>
            </a:fld>
            <a:endParaRPr lang="en-US"/>
          </a:p>
        </p:txBody>
      </p:sp>
    </p:spTree>
    <p:extLst>
      <p:ext uri="{BB962C8B-B14F-4D97-AF65-F5344CB8AC3E}">
        <p14:creationId xmlns:p14="http://schemas.microsoft.com/office/powerpoint/2010/main" val="1763417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9257DA-FE88-F346-B845-E7493A97ED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8DB71-943C-B04C-8038-E80369D13B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CF178-1183-7C4D-B25E-EF636811A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7C8AF-9E67-0B4F-8B55-ED213BFDB0BE}" type="datetimeFigureOut">
              <a:rPr lang="en-US" smtClean="0"/>
              <a:t>11/28/21</a:t>
            </a:fld>
            <a:endParaRPr lang="en-US"/>
          </a:p>
        </p:txBody>
      </p:sp>
      <p:sp>
        <p:nvSpPr>
          <p:cNvPr id="5" name="Footer Placeholder 4">
            <a:extLst>
              <a:ext uri="{FF2B5EF4-FFF2-40B4-BE49-F238E27FC236}">
                <a16:creationId xmlns:a16="http://schemas.microsoft.com/office/drawing/2014/main" id="{61CFDF7A-0E9A-AE4B-93F1-61719AA46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BE159-1C2A-DC4F-9F0E-81A4EA150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57341-3045-3047-A816-E9E327C51CB1}" type="slidenum">
              <a:rPr lang="en-US" smtClean="0"/>
              <a:t>‹#›</a:t>
            </a:fld>
            <a:endParaRPr lang="en-US"/>
          </a:p>
        </p:txBody>
      </p:sp>
    </p:spTree>
    <p:extLst>
      <p:ext uri="{BB962C8B-B14F-4D97-AF65-F5344CB8AC3E}">
        <p14:creationId xmlns:p14="http://schemas.microsoft.com/office/powerpoint/2010/main" val="3072922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gargiimishra/DataScience_SpringBoard/blob/5a37c2b2d420104b141a024e73db78ffd947555e/preprocessing_model_true_fake.ipynb"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AC093-6458-C946-A014-E44DAE59B04D}"/>
              </a:ext>
            </a:extLst>
          </p:cNvPr>
          <p:cNvSpPr/>
          <p:nvPr/>
        </p:nvSpPr>
        <p:spPr>
          <a:xfrm>
            <a:off x="1302459" y="3965320"/>
            <a:ext cx="9583387" cy="1908215"/>
          </a:xfrm>
          <a:prstGeom prst="rect">
            <a:avLst/>
          </a:prstGeom>
        </p:spPr>
        <p:txBody>
          <a:bodyPr wrap="square">
            <a:spAutoFit/>
          </a:bodyPr>
          <a:lstStyle/>
          <a:p>
            <a:pPr algn="ctr"/>
            <a:r>
              <a:rPr lang="en-US" sz="2800" b="1" i="0" dirty="0">
                <a:solidFill>
                  <a:srgbClr val="C00000"/>
                </a:solidFill>
                <a:effectLst/>
              </a:rPr>
              <a:t>WHY FAKE NEWS IS A PROBLEM?</a:t>
            </a:r>
          </a:p>
          <a:p>
            <a:endParaRPr lang="en-US" b="0" i="0" dirty="0">
              <a:solidFill>
                <a:srgbClr val="000000"/>
              </a:solidFill>
              <a:effectLst/>
              <a:latin typeface="Inter"/>
            </a:endParaRPr>
          </a:p>
          <a:p>
            <a:r>
              <a:rPr lang="en-US" b="1" i="0" dirty="0">
                <a:effectLst/>
              </a:rPr>
              <a:t>Fake news </a:t>
            </a:r>
            <a:r>
              <a:rPr lang="en-US" b="1" dirty="0">
                <a:sym typeface="Wingdings" pitchFamily="2" charset="2"/>
              </a:rPr>
              <a:t> </a:t>
            </a:r>
            <a:r>
              <a:rPr lang="en-US" b="1" i="0" dirty="0">
                <a:effectLst/>
              </a:rPr>
              <a:t>misinformation, disinformation or mal-information </a:t>
            </a:r>
            <a:endParaRPr lang="en-US" b="1" dirty="0"/>
          </a:p>
          <a:p>
            <a:pPr marL="285750" indent="-285750">
              <a:buFont typeface="Arial" panose="020B0604020202020204" pitchFamily="34" charset="0"/>
              <a:buChar char="•"/>
            </a:pPr>
            <a:r>
              <a:rPr lang="en-US" b="1" i="0" dirty="0">
                <a:effectLst/>
              </a:rPr>
              <a:t>spread through word of mouth, traditional media , digital forms of communication such as edited videos, memes, unverified advertisements and social media propagated </a:t>
            </a:r>
            <a:r>
              <a:rPr lang="en-US" b="1" i="0" dirty="0" err="1">
                <a:effectLst/>
              </a:rPr>
              <a:t>rumours</a:t>
            </a:r>
            <a:r>
              <a:rPr lang="en-US" b="1" i="0" dirty="0">
                <a:effectLst/>
              </a:rPr>
              <a:t>.</a:t>
            </a:r>
          </a:p>
          <a:p>
            <a:pPr marL="285750" indent="-285750">
              <a:buFont typeface="Arial" panose="020B0604020202020204" pitchFamily="34" charset="0"/>
              <a:buChar char="•"/>
            </a:pPr>
            <a:r>
              <a:rPr lang="en-US" b="1" i="0" dirty="0">
                <a:effectLst/>
              </a:rPr>
              <a:t>Fake news </a:t>
            </a:r>
            <a:r>
              <a:rPr lang="en-US" b="1" i="0" dirty="0">
                <a:effectLst/>
                <a:sym typeface="Wingdings" pitchFamily="2" charset="2"/>
              </a:rPr>
              <a:t> </a:t>
            </a:r>
            <a:r>
              <a:rPr lang="en-US" b="1" i="0" dirty="0">
                <a:effectLst/>
              </a:rPr>
              <a:t>potential of it resulting in mob violence, suicides </a:t>
            </a:r>
            <a:r>
              <a:rPr lang="en-US" b="1" i="0" dirty="0" err="1">
                <a:effectLst/>
              </a:rPr>
              <a:t>etc</a:t>
            </a:r>
            <a:endParaRPr lang="en-US" b="0" i="0" dirty="0">
              <a:effectLst/>
            </a:endParaRPr>
          </a:p>
        </p:txBody>
      </p:sp>
      <p:sp>
        <p:nvSpPr>
          <p:cNvPr id="6" name="TextBox 5">
            <a:extLst>
              <a:ext uri="{FF2B5EF4-FFF2-40B4-BE49-F238E27FC236}">
                <a16:creationId xmlns:a16="http://schemas.microsoft.com/office/drawing/2014/main" id="{CBD18049-6052-5B4A-BBA4-D57FBE863025}"/>
              </a:ext>
            </a:extLst>
          </p:cNvPr>
          <p:cNvSpPr txBox="1"/>
          <p:nvPr/>
        </p:nvSpPr>
        <p:spPr>
          <a:xfrm>
            <a:off x="2204720" y="883920"/>
            <a:ext cx="7235771" cy="2646878"/>
          </a:xfrm>
          <a:prstGeom prst="rect">
            <a:avLst/>
          </a:prstGeom>
          <a:noFill/>
        </p:spPr>
        <p:txBody>
          <a:bodyPr wrap="square" rtlCol="0">
            <a:spAutoFit/>
          </a:bodyPr>
          <a:lstStyle/>
          <a:p>
            <a:pPr algn="ctr"/>
            <a:r>
              <a:rPr lang="en-US" sz="3200" b="1" dirty="0">
                <a:solidFill>
                  <a:srgbClr val="002060"/>
                </a:solidFill>
              </a:rPr>
              <a:t>Fake news detection using Natural language processing approaches</a:t>
            </a:r>
          </a:p>
          <a:p>
            <a:pPr algn="ctr"/>
            <a:endParaRPr lang="en-US" sz="2800" b="1" dirty="0"/>
          </a:p>
          <a:p>
            <a:pPr algn="ctr"/>
            <a:r>
              <a:rPr lang="en-US" sz="2800" b="1" dirty="0"/>
              <a:t>By Dr. Gargi Mishra</a:t>
            </a:r>
          </a:p>
          <a:p>
            <a:pPr algn="ctr"/>
            <a:r>
              <a:rPr lang="en-US" sz="2800" b="1" dirty="0"/>
              <a:t>(Spring Board DS track student)</a:t>
            </a:r>
          </a:p>
          <a:p>
            <a:endParaRPr lang="en-US" dirty="0"/>
          </a:p>
        </p:txBody>
      </p:sp>
      <p:sp>
        <p:nvSpPr>
          <p:cNvPr id="7" name="Rectangle 6">
            <a:extLst>
              <a:ext uri="{FF2B5EF4-FFF2-40B4-BE49-F238E27FC236}">
                <a16:creationId xmlns:a16="http://schemas.microsoft.com/office/drawing/2014/main" id="{071FD93C-490A-7F47-A725-29153827253F}"/>
              </a:ext>
            </a:extLst>
          </p:cNvPr>
          <p:cNvSpPr/>
          <p:nvPr/>
        </p:nvSpPr>
        <p:spPr>
          <a:xfrm>
            <a:off x="152400" y="6488668"/>
            <a:ext cx="7487920" cy="276999"/>
          </a:xfrm>
          <a:prstGeom prst="rect">
            <a:avLst/>
          </a:prstGeom>
        </p:spPr>
        <p:txBody>
          <a:bodyPr wrap="square">
            <a:spAutoFit/>
          </a:bodyPr>
          <a:lstStyle/>
          <a:p>
            <a:r>
              <a:rPr lang="en-US" sz="1200" b="1" dirty="0"/>
              <a:t>https://</a:t>
            </a:r>
            <a:r>
              <a:rPr lang="en-US" sz="1200" b="1" dirty="0" err="1"/>
              <a:t>www.kaggle.com</a:t>
            </a:r>
            <a:r>
              <a:rPr lang="en-US" sz="1200" b="1" dirty="0"/>
              <a:t>/</a:t>
            </a:r>
            <a:r>
              <a:rPr lang="en-US" sz="1200" b="1" dirty="0" err="1"/>
              <a:t>clmentbisaillon</a:t>
            </a:r>
            <a:r>
              <a:rPr lang="en-US" sz="1200" b="1" dirty="0"/>
              <a:t>/fake-and-real-news-dataset</a:t>
            </a:r>
          </a:p>
        </p:txBody>
      </p:sp>
    </p:spTree>
    <p:extLst>
      <p:ext uri="{BB962C8B-B14F-4D97-AF65-F5344CB8AC3E}">
        <p14:creationId xmlns:p14="http://schemas.microsoft.com/office/powerpoint/2010/main" val="295962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31362-8A4E-CC4A-A324-AFB7A9AD5B70}"/>
              </a:ext>
            </a:extLst>
          </p:cNvPr>
          <p:cNvSpPr txBox="1"/>
          <p:nvPr/>
        </p:nvSpPr>
        <p:spPr>
          <a:xfrm>
            <a:off x="1981464" y="102043"/>
            <a:ext cx="7754587" cy="523220"/>
          </a:xfrm>
          <a:prstGeom prst="rect">
            <a:avLst/>
          </a:prstGeom>
          <a:noFill/>
        </p:spPr>
        <p:txBody>
          <a:bodyPr wrap="square" rtlCol="0">
            <a:spAutoFit/>
          </a:bodyPr>
          <a:lstStyle/>
          <a:p>
            <a:pPr algn="ctr"/>
            <a:r>
              <a:rPr lang="en-US" sz="2800" b="1" dirty="0"/>
              <a:t>Support vector Machine: SVM</a:t>
            </a:r>
          </a:p>
        </p:txBody>
      </p:sp>
      <p:sp>
        <p:nvSpPr>
          <p:cNvPr id="3" name="Rectangle 2">
            <a:extLst>
              <a:ext uri="{FF2B5EF4-FFF2-40B4-BE49-F238E27FC236}">
                <a16:creationId xmlns:a16="http://schemas.microsoft.com/office/drawing/2014/main" id="{7B7824E2-E2DC-1C44-BBCA-88D32C240092}"/>
              </a:ext>
            </a:extLst>
          </p:cNvPr>
          <p:cNvSpPr/>
          <p:nvPr/>
        </p:nvSpPr>
        <p:spPr>
          <a:xfrm>
            <a:off x="731521" y="1401312"/>
            <a:ext cx="4929250" cy="646331"/>
          </a:xfrm>
          <a:prstGeom prst="rect">
            <a:avLst/>
          </a:prstGeom>
        </p:spPr>
        <p:txBody>
          <a:bodyPr wrap="square">
            <a:spAutoFit/>
          </a:bodyPr>
          <a:lstStyle/>
          <a:p>
            <a:pPr marL="285750" indent="-285750">
              <a:buFont typeface="Arial" panose="020B0604020202020204" pitchFamily="34" charset="0"/>
              <a:buChar char="•"/>
            </a:pPr>
            <a:r>
              <a:rPr lang="en-US" b="1" i="0" dirty="0">
                <a:solidFill>
                  <a:srgbClr val="292929"/>
                </a:solidFill>
                <a:effectLst/>
              </a:rPr>
              <a:t>Used </a:t>
            </a:r>
            <a:r>
              <a:rPr lang="en-US" b="1" i="0" dirty="0" err="1">
                <a:solidFill>
                  <a:srgbClr val="292929"/>
                </a:solidFill>
                <a:effectLst/>
              </a:rPr>
              <a:t>linearSVC</a:t>
            </a:r>
            <a:r>
              <a:rPr lang="en-US" b="1" i="0" dirty="0">
                <a:solidFill>
                  <a:srgbClr val="292929"/>
                </a:solidFill>
                <a:effectLst/>
              </a:rPr>
              <a:t> for Classification</a:t>
            </a:r>
          </a:p>
          <a:p>
            <a:pPr marL="285750" indent="-285750">
              <a:buFont typeface="Arial" panose="020B0604020202020204" pitchFamily="34" charset="0"/>
              <a:buChar char="•"/>
            </a:pPr>
            <a:r>
              <a:rPr lang="en-US" b="1" dirty="0">
                <a:solidFill>
                  <a:srgbClr val="292929"/>
                </a:solidFill>
              </a:rPr>
              <a:t>Used SVC with </a:t>
            </a:r>
            <a:r>
              <a:rPr lang="en-US" b="1" dirty="0" err="1">
                <a:solidFill>
                  <a:srgbClr val="292929"/>
                </a:solidFill>
              </a:rPr>
              <a:t>rbf</a:t>
            </a:r>
            <a:r>
              <a:rPr lang="en-US" b="1" dirty="0">
                <a:solidFill>
                  <a:srgbClr val="292929"/>
                </a:solidFill>
              </a:rPr>
              <a:t> Kernel</a:t>
            </a:r>
            <a:endParaRPr lang="en-US" b="1" i="0" dirty="0">
              <a:solidFill>
                <a:srgbClr val="292929"/>
              </a:solidFill>
              <a:effectLst/>
            </a:endParaRPr>
          </a:p>
        </p:txBody>
      </p:sp>
      <p:sp>
        <p:nvSpPr>
          <p:cNvPr id="5" name="Rectangle 4">
            <a:extLst>
              <a:ext uri="{FF2B5EF4-FFF2-40B4-BE49-F238E27FC236}">
                <a16:creationId xmlns:a16="http://schemas.microsoft.com/office/drawing/2014/main" id="{CC9676D3-27A2-3249-AAC6-9B78F91B3573}"/>
              </a:ext>
            </a:extLst>
          </p:cNvPr>
          <p:cNvSpPr/>
          <p:nvPr/>
        </p:nvSpPr>
        <p:spPr>
          <a:xfrm>
            <a:off x="7022522" y="6550223"/>
            <a:ext cx="10338956" cy="307777"/>
          </a:xfrm>
          <a:prstGeom prst="rect">
            <a:avLst/>
          </a:prstGeom>
        </p:spPr>
        <p:txBody>
          <a:bodyPr wrap="square">
            <a:spAutoFit/>
          </a:bodyPr>
          <a:lstStyle/>
          <a:p>
            <a:r>
              <a:rPr lang="en-US" sz="1400" dirty="0"/>
              <a:t>https://</a:t>
            </a:r>
            <a:r>
              <a:rPr lang="en-US" sz="1400" dirty="0" err="1"/>
              <a:t>towardsdatascience.com</a:t>
            </a:r>
            <a:r>
              <a:rPr lang="en-US" sz="1400" dirty="0"/>
              <a:t>/svm-and-kernel-svm-fed02bef1200</a:t>
            </a:r>
          </a:p>
        </p:txBody>
      </p:sp>
      <p:pic>
        <p:nvPicPr>
          <p:cNvPr id="6" name="Picture 5">
            <a:extLst>
              <a:ext uri="{FF2B5EF4-FFF2-40B4-BE49-F238E27FC236}">
                <a16:creationId xmlns:a16="http://schemas.microsoft.com/office/drawing/2014/main" id="{B0AAD035-2E55-E045-A6CB-43F2E82800EF}"/>
              </a:ext>
            </a:extLst>
          </p:cNvPr>
          <p:cNvPicPr>
            <a:picLocks noChangeAspect="1"/>
          </p:cNvPicPr>
          <p:nvPr/>
        </p:nvPicPr>
        <p:blipFill>
          <a:blip r:embed="rId3"/>
          <a:stretch>
            <a:fillRect/>
          </a:stretch>
        </p:blipFill>
        <p:spPr>
          <a:xfrm>
            <a:off x="6332536" y="1038902"/>
            <a:ext cx="2933392" cy="2495288"/>
          </a:xfrm>
          <a:prstGeom prst="rect">
            <a:avLst/>
          </a:prstGeom>
        </p:spPr>
      </p:pic>
      <p:pic>
        <p:nvPicPr>
          <p:cNvPr id="8" name="Picture 7">
            <a:extLst>
              <a:ext uri="{FF2B5EF4-FFF2-40B4-BE49-F238E27FC236}">
                <a16:creationId xmlns:a16="http://schemas.microsoft.com/office/drawing/2014/main" id="{D9B5DDD3-20EA-8446-9FE6-CA0C747EB3A5}"/>
              </a:ext>
            </a:extLst>
          </p:cNvPr>
          <p:cNvPicPr>
            <a:picLocks noChangeAspect="1"/>
          </p:cNvPicPr>
          <p:nvPr/>
        </p:nvPicPr>
        <p:blipFill>
          <a:blip r:embed="rId4"/>
          <a:stretch>
            <a:fillRect/>
          </a:stretch>
        </p:blipFill>
        <p:spPr>
          <a:xfrm>
            <a:off x="6332536" y="3777763"/>
            <a:ext cx="2972890" cy="2528887"/>
          </a:xfrm>
          <a:prstGeom prst="rect">
            <a:avLst/>
          </a:prstGeom>
        </p:spPr>
      </p:pic>
      <p:sp>
        <p:nvSpPr>
          <p:cNvPr id="9" name="TextBox 8">
            <a:extLst>
              <a:ext uri="{FF2B5EF4-FFF2-40B4-BE49-F238E27FC236}">
                <a16:creationId xmlns:a16="http://schemas.microsoft.com/office/drawing/2014/main" id="{1D377555-2626-8945-B730-23290CE85D46}"/>
              </a:ext>
            </a:extLst>
          </p:cNvPr>
          <p:cNvSpPr txBox="1"/>
          <p:nvPr/>
        </p:nvSpPr>
        <p:spPr>
          <a:xfrm>
            <a:off x="8853146" y="1658173"/>
            <a:ext cx="3000375" cy="369332"/>
          </a:xfrm>
          <a:prstGeom prst="rect">
            <a:avLst/>
          </a:prstGeom>
          <a:noFill/>
        </p:spPr>
        <p:txBody>
          <a:bodyPr wrap="square" rtlCol="0">
            <a:spAutoFit/>
          </a:bodyPr>
          <a:lstStyle/>
          <a:p>
            <a:pPr algn="ctr"/>
            <a:r>
              <a:rPr lang="en-US" dirty="0" err="1"/>
              <a:t>LinearSVC</a:t>
            </a:r>
            <a:endParaRPr lang="en-US" dirty="0"/>
          </a:p>
        </p:txBody>
      </p:sp>
      <p:sp>
        <p:nvSpPr>
          <p:cNvPr id="10" name="TextBox 9">
            <a:extLst>
              <a:ext uri="{FF2B5EF4-FFF2-40B4-BE49-F238E27FC236}">
                <a16:creationId xmlns:a16="http://schemas.microsoft.com/office/drawing/2014/main" id="{B022FBF7-F9EE-9949-AB88-5FCEB0004A80}"/>
              </a:ext>
            </a:extLst>
          </p:cNvPr>
          <p:cNvSpPr txBox="1"/>
          <p:nvPr/>
        </p:nvSpPr>
        <p:spPr>
          <a:xfrm>
            <a:off x="8853146" y="4672874"/>
            <a:ext cx="3000375" cy="369332"/>
          </a:xfrm>
          <a:prstGeom prst="rect">
            <a:avLst/>
          </a:prstGeom>
          <a:noFill/>
        </p:spPr>
        <p:txBody>
          <a:bodyPr wrap="square" rtlCol="0">
            <a:spAutoFit/>
          </a:bodyPr>
          <a:lstStyle/>
          <a:p>
            <a:pPr algn="ctr"/>
            <a:r>
              <a:rPr lang="en-US" dirty="0"/>
              <a:t>SVC with </a:t>
            </a:r>
            <a:r>
              <a:rPr lang="en-US" dirty="0" err="1"/>
              <a:t>rbf</a:t>
            </a:r>
            <a:r>
              <a:rPr lang="en-US" dirty="0"/>
              <a:t> kernel</a:t>
            </a:r>
          </a:p>
        </p:txBody>
      </p:sp>
      <p:sp>
        <p:nvSpPr>
          <p:cNvPr id="11" name="Rectangle 10">
            <a:extLst>
              <a:ext uri="{FF2B5EF4-FFF2-40B4-BE49-F238E27FC236}">
                <a16:creationId xmlns:a16="http://schemas.microsoft.com/office/drawing/2014/main" id="{AFF56249-4D9B-7A48-9125-F704204AFB6B}"/>
              </a:ext>
            </a:extLst>
          </p:cNvPr>
          <p:cNvSpPr/>
          <p:nvPr/>
        </p:nvSpPr>
        <p:spPr>
          <a:xfrm>
            <a:off x="9562216" y="2011498"/>
            <a:ext cx="1758879" cy="369332"/>
          </a:xfrm>
          <a:prstGeom prst="rect">
            <a:avLst/>
          </a:prstGeom>
        </p:spPr>
        <p:txBody>
          <a:bodyPr wrap="none">
            <a:spAutoFit/>
          </a:bodyPr>
          <a:lstStyle/>
          <a:p>
            <a:r>
              <a:rPr lang="en-US" dirty="0"/>
              <a:t>accuracy: 99.443</a:t>
            </a:r>
          </a:p>
        </p:txBody>
      </p:sp>
      <p:sp>
        <p:nvSpPr>
          <p:cNvPr id="12" name="Rectangle 11">
            <a:extLst>
              <a:ext uri="{FF2B5EF4-FFF2-40B4-BE49-F238E27FC236}">
                <a16:creationId xmlns:a16="http://schemas.microsoft.com/office/drawing/2014/main" id="{B9E4564E-7B3D-7241-B251-4186E08729A5}"/>
              </a:ext>
            </a:extLst>
          </p:cNvPr>
          <p:cNvSpPr/>
          <p:nvPr/>
        </p:nvSpPr>
        <p:spPr>
          <a:xfrm>
            <a:off x="9572669" y="5012060"/>
            <a:ext cx="1758879" cy="369332"/>
          </a:xfrm>
          <a:prstGeom prst="rect">
            <a:avLst/>
          </a:prstGeom>
        </p:spPr>
        <p:txBody>
          <a:bodyPr wrap="none">
            <a:spAutoFit/>
          </a:bodyPr>
          <a:lstStyle/>
          <a:p>
            <a:r>
              <a:rPr lang="en-US" dirty="0"/>
              <a:t>accuracy: 96.728</a:t>
            </a:r>
          </a:p>
        </p:txBody>
      </p:sp>
      <p:sp>
        <p:nvSpPr>
          <p:cNvPr id="13" name="Rectangle 12">
            <a:extLst>
              <a:ext uri="{FF2B5EF4-FFF2-40B4-BE49-F238E27FC236}">
                <a16:creationId xmlns:a16="http://schemas.microsoft.com/office/drawing/2014/main" id="{BF46BB27-4E21-5246-8ABB-4428187F6891}"/>
              </a:ext>
            </a:extLst>
          </p:cNvPr>
          <p:cNvSpPr/>
          <p:nvPr/>
        </p:nvSpPr>
        <p:spPr>
          <a:xfrm>
            <a:off x="731521" y="2691082"/>
            <a:ext cx="4257040" cy="1200329"/>
          </a:xfrm>
          <a:prstGeom prst="rect">
            <a:avLst/>
          </a:prstGeom>
        </p:spPr>
        <p:txBody>
          <a:bodyPr wrap="square">
            <a:spAutoFit/>
          </a:bodyPr>
          <a:lstStyle/>
          <a:p>
            <a:pPr algn="just"/>
            <a:r>
              <a:rPr lang="en-US" dirty="0"/>
              <a:t>The algorithm tries to find an optimal hyperplane which can be used to classify a new data point. It </a:t>
            </a:r>
            <a:r>
              <a:rPr lang="en-US" b="1" dirty="0"/>
              <a:t>finds</a:t>
            </a:r>
            <a:r>
              <a:rPr lang="en-US" dirty="0"/>
              <a:t> the </a:t>
            </a:r>
            <a:r>
              <a:rPr lang="en-US" b="1" dirty="0"/>
              <a:t>most similar examples</a:t>
            </a:r>
            <a:r>
              <a:rPr lang="en-US" dirty="0"/>
              <a:t> between classes</a:t>
            </a:r>
          </a:p>
        </p:txBody>
      </p:sp>
    </p:spTree>
    <p:extLst>
      <p:ext uri="{BB962C8B-B14F-4D97-AF65-F5344CB8AC3E}">
        <p14:creationId xmlns:p14="http://schemas.microsoft.com/office/powerpoint/2010/main" val="325601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AD9C91-0D03-2F40-9772-D79E45196AA5}"/>
              </a:ext>
            </a:extLst>
          </p:cNvPr>
          <p:cNvSpPr txBox="1"/>
          <p:nvPr/>
        </p:nvSpPr>
        <p:spPr>
          <a:xfrm>
            <a:off x="3277590" y="225631"/>
            <a:ext cx="5759533" cy="523220"/>
          </a:xfrm>
          <a:prstGeom prst="rect">
            <a:avLst/>
          </a:prstGeom>
          <a:noFill/>
        </p:spPr>
        <p:txBody>
          <a:bodyPr wrap="square" rtlCol="0">
            <a:spAutoFit/>
          </a:bodyPr>
          <a:lstStyle/>
          <a:p>
            <a:pPr algn="ctr"/>
            <a:r>
              <a:rPr lang="en-US" sz="2800" b="1" dirty="0"/>
              <a:t>Passive Aggressive Classifier </a:t>
            </a:r>
          </a:p>
        </p:txBody>
      </p:sp>
      <p:sp>
        <p:nvSpPr>
          <p:cNvPr id="3" name="Rectangle 2">
            <a:extLst>
              <a:ext uri="{FF2B5EF4-FFF2-40B4-BE49-F238E27FC236}">
                <a16:creationId xmlns:a16="http://schemas.microsoft.com/office/drawing/2014/main" id="{CC42E576-7F39-5B43-8BB3-9BDBA82E75D9}"/>
              </a:ext>
            </a:extLst>
          </p:cNvPr>
          <p:cNvSpPr/>
          <p:nvPr/>
        </p:nvSpPr>
        <p:spPr>
          <a:xfrm>
            <a:off x="745375" y="959362"/>
            <a:ext cx="10339185" cy="2542363"/>
          </a:xfrm>
          <a:prstGeom prst="rect">
            <a:avLst/>
          </a:prstGeom>
        </p:spPr>
        <p:txBody>
          <a:bodyPr wrap="square">
            <a:spAutoFit/>
          </a:bodyPr>
          <a:lstStyle/>
          <a:p>
            <a:pPr>
              <a:lnSpc>
                <a:spcPct val="150000"/>
              </a:lnSpc>
            </a:pPr>
            <a:r>
              <a:rPr lang="en-US" b="1" dirty="0">
                <a:latin typeface="LMRoman10"/>
              </a:rPr>
              <a:t>How Passive-Aggressive Algorithms Work: </a:t>
            </a:r>
            <a:endParaRPr lang="en-US" dirty="0"/>
          </a:p>
          <a:p>
            <a:pPr>
              <a:lnSpc>
                <a:spcPct val="150000"/>
              </a:lnSpc>
            </a:pPr>
            <a:r>
              <a:rPr lang="en-US" dirty="0">
                <a:latin typeface="LMRoman10"/>
              </a:rPr>
              <a:t>Passive-Aggressive algorithms are called so because : </a:t>
            </a:r>
            <a:endParaRPr lang="en-US" dirty="0"/>
          </a:p>
          <a:p>
            <a:pPr>
              <a:lnSpc>
                <a:spcPct val="150000"/>
              </a:lnSpc>
            </a:pPr>
            <a:r>
              <a:rPr lang="en-US" dirty="0">
                <a:latin typeface="LMMathSymbols10"/>
              </a:rPr>
              <a:t>• </a:t>
            </a:r>
            <a:r>
              <a:rPr lang="en-US" b="1" dirty="0">
                <a:latin typeface="LMRoman10"/>
              </a:rPr>
              <a:t>Passive</a:t>
            </a:r>
            <a:r>
              <a:rPr lang="en-US" dirty="0">
                <a:latin typeface="LMRoman10"/>
              </a:rPr>
              <a:t>: If the prediction is correct, keep the model and do not make any changes. i.e., the data in the example is not enough to cause any changes in the model. </a:t>
            </a:r>
            <a:endParaRPr lang="en-US" dirty="0"/>
          </a:p>
          <a:p>
            <a:pPr>
              <a:lnSpc>
                <a:spcPct val="150000"/>
              </a:lnSpc>
            </a:pPr>
            <a:r>
              <a:rPr lang="en-US" dirty="0">
                <a:latin typeface="LMMathSymbols10"/>
              </a:rPr>
              <a:t>• </a:t>
            </a:r>
            <a:r>
              <a:rPr lang="en-US" b="1" dirty="0">
                <a:latin typeface="LMRoman10"/>
              </a:rPr>
              <a:t>Aggressive</a:t>
            </a:r>
            <a:r>
              <a:rPr lang="en-US" dirty="0">
                <a:latin typeface="LMRoman10"/>
              </a:rPr>
              <a:t>: If the prediction is incorrect, make changes to the model. i.e., some change to the model may correct it. </a:t>
            </a:r>
            <a:endParaRPr lang="en-US" dirty="0"/>
          </a:p>
        </p:txBody>
      </p:sp>
      <p:sp>
        <p:nvSpPr>
          <p:cNvPr id="4" name="Rectangle 3">
            <a:extLst>
              <a:ext uri="{FF2B5EF4-FFF2-40B4-BE49-F238E27FC236}">
                <a16:creationId xmlns:a16="http://schemas.microsoft.com/office/drawing/2014/main" id="{A2A27CAB-9738-0D49-BD1D-BA551A34D27A}"/>
              </a:ext>
            </a:extLst>
          </p:cNvPr>
          <p:cNvSpPr/>
          <p:nvPr/>
        </p:nvSpPr>
        <p:spPr>
          <a:xfrm>
            <a:off x="573974" y="3969085"/>
            <a:ext cx="11166764" cy="1477328"/>
          </a:xfrm>
          <a:prstGeom prst="rect">
            <a:avLst/>
          </a:prstGeom>
        </p:spPr>
        <p:txBody>
          <a:bodyPr wrap="square">
            <a:spAutoFit/>
          </a:bodyPr>
          <a:lstStyle/>
          <a:p>
            <a:r>
              <a:rPr lang="en-US" dirty="0">
                <a:latin typeface="LMRoman10"/>
              </a:rPr>
              <a:t>An online-learning algorithm will get a training example, update the classifier, and then throw away the example</a:t>
            </a:r>
          </a:p>
          <a:p>
            <a:endParaRPr lang="en-US" dirty="0">
              <a:latin typeface="LMRoman10"/>
            </a:endParaRPr>
          </a:p>
          <a:p>
            <a:r>
              <a:rPr lang="en-US" dirty="0"/>
              <a:t>Input data comes in sequential order and the machine learning model is updated step-by-step, as opposed to batch learning, where the entire training dataset is used at once </a:t>
            </a:r>
          </a:p>
          <a:p>
            <a:endParaRPr lang="en-US" dirty="0"/>
          </a:p>
        </p:txBody>
      </p:sp>
    </p:spTree>
    <p:extLst>
      <p:ext uri="{BB962C8B-B14F-4D97-AF65-F5344CB8AC3E}">
        <p14:creationId xmlns:p14="http://schemas.microsoft.com/office/powerpoint/2010/main" val="2707629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8F7D2-89B2-DC44-9C61-BBEACD19B8B3}"/>
              </a:ext>
            </a:extLst>
          </p:cNvPr>
          <p:cNvPicPr>
            <a:picLocks noChangeAspect="1"/>
          </p:cNvPicPr>
          <p:nvPr/>
        </p:nvPicPr>
        <p:blipFill>
          <a:blip r:embed="rId2"/>
          <a:stretch>
            <a:fillRect/>
          </a:stretch>
        </p:blipFill>
        <p:spPr>
          <a:xfrm>
            <a:off x="1117600" y="914598"/>
            <a:ext cx="5367020" cy="4565452"/>
          </a:xfrm>
          <a:prstGeom prst="rect">
            <a:avLst/>
          </a:prstGeom>
        </p:spPr>
      </p:pic>
      <p:sp>
        <p:nvSpPr>
          <p:cNvPr id="3" name="Rectangle 2">
            <a:extLst>
              <a:ext uri="{FF2B5EF4-FFF2-40B4-BE49-F238E27FC236}">
                <a16:creationId xmlns:a16="http://schemas.microsoft.com/office/drawing/2014/main" id="{09591826-1F83-6A42-A5BE-31C11326D278}"/>
              </a:ext>
            </a:extLst>
          </p:cNvPr>
          <p:cNvSpPr/>
          <p:nvPr/>
        </p:nvSpPr>
        <p:spPr>
          <a:xfrm>
            <a:off x="7548880" y="2134215"/>
            <a:ext cx="6096000" cy="923330"/>
          </a:xfrm>
          <a:prstGeom prst="rect">
            <a:avLst/>
          </a:prstGeom>
        </p:spPr>
        <p:txBody>
          <a:bodyPr>
            <a:spAutoFit/>
          </a:bodyPr>
          <a:lstStyle/>
          <a:p>
            <a:r>
              <a:rPr lang="en-US" b="1" dirty="0">
                <a:solidFill>
                  <a:srgbClr val="000000"/>
                </a:solidFill>
                <a:effectLst/>
              </a:rPr>
              <a:t>accuracy: 99.443 </a:t>
            </a:r>
          </a:p>
          <a:p>
            <a:br>
              <a:rPr lang="en-US" dirty="0">
                <a:effectLst/>
              </a:rPr>
            </a:br>
            <a:endParaRPr lang="en-US" dirty="0">
              <a:effectLst/>
            </a:endParaRPr>
          </a:p>
        </p:txBody>
      </p:sp>
      <p:sp>
        <p:nvSpPr>
          <p:cNvPr id="4" name="TextBox 3">
            <a:extLst>
              <a:ext uri="{FF2B5EF4-FFF2-40B4-BE49-F238E27FC236}">
                <a16:creationId xmlns:a16="http://schemas.microsoft.com/office/drawing/2014/main" id="{B726936A-C789-E34C-AA73-73BE3B4FD582}"/>
              </a:ext>
            </a:extLst>
          </p:cNvPr>
          <p:cNvSpPr txBox="1"/>
          <p:nvPr/>
        </p:nvSpPr>
        <p:spPr>
          <a:xfrm>
            <a:off x="914400" y="6004560"/>
            <a:ext cx="7985760" cy="369332"/>
          </a:xfrm>
          <a:prstGeom prst="rect">
            <a:avLst/>
          </a:prstGeom>
          <a:noFill/>
        </p:spPr>
        <p:txBody>
          <a:bodyPr wrap="square" rtlCol="0">
            <a:spAutoFit/>
          </a:bodyPr>
          <a:lstStyle/>
          <a:p>
            <a:r>
              <a:rPr lang="en-US" b="1" dirty="0"/>
              <a:t>Better performing model than Multinomial NB and SVM </a:t>
            </a:r>
          </a:p>
        </p:txBody>
      </p:sp>
      <p:sp>
        <p:nvSpPr>
          <p:cNvPr id="5" name="TextBox 4">
            <a:extLst>
              <a:ext uri="{FF2B5EF4-FFF2-40B4-BE49-F238E27FC236}">
                <a16:creationId xmlns:a16="http://schemas.microsoft.com/office/drawing/2014/main" id="{F91C447A-356D-304E-86BF-02ECBA7FEAC6}"/>
              </a:ext>
            </a:extLst>
          </p:cNvPr>
          <p:cNvSpPr txBox="1"/>
          <p:nvPr/>
        </p:nvSpPr>
        <p:spPr>
          <a:xfrm>
            <a:off x="3277590" y="225631"/>
            <a:ext cx="5759533" cy="523220"/>
          </a:xfrm>
          <a:prstGeom prst="rect">
            <a:avLst/>
          </a:prstGeom>
          <a:noFill/>
        </p:spPr>
        <p:txBody>
          <a:bodyPr wrap="square" rtlCol="0">
            <a:spAutoFit/>
          </a:bodyPr>
          <a:lstStyle/>
          <a:p>
            <a:pPr algn="ctr"/>
            <a:r>
              <a:rPr lang="en-US" sz="2800" b="1" dirty="0"/>
              <a:t>Passive Aggressive Classifier </a:t>
            </a:r>
          </a:p>
        </p:txBody>
      </p:sp>
    </p:spTree>
    <p:extLst>
      <p:ext uri="{BB962C8B-B14F-4D97-AF65-F5344CB8AC3E}">
        <p14:creationId xmlns:p14="http://schemas.microsoft.com/office/powerpoint/2010/main" val="354702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459A25-730F-C64E-85EA-AD5C4F412DF3}"/>
              </a:ext>
            </a:extLst>
          </p:cNvPr>
          <p:cNvSpPr txBox="1"/>
          <p:nvPr/>
        </p:nvSpPr>
        <p:spPr>
          <a:xfrm>
            <a:off x="2763520" y="213360"/>
            <a:ext cx="6451600" cy="523220"/>
          </a:xfrm>
          <a:prstGeom prst="rect">
            <a:avLst/>
          </a:prstGeom>
          <a:noFill/>
        </p:spPr>
        <p:txBody>
          <a:bodyPr wrap="square" rtlCol="0">
            <a:spAutoFit/>
          </a:bodyPr>
          <a:lstStyle/>
          <a:p>
            <a:pPr algn="ctr"/>
            <a:r>
              <a:rPr lang="en-US" sz="2800" b="1" dirty="0"/>
              <a:t>Conclusion and prospects</a:t>
            </a:r>
          </a:p>
        </p:txBody>
      </p:sp>
      <p:sp>
        <p:nvSpPr>
          <p:cNvPr id="3" name="TextBox 2">
            <a:extLst>
              <a:ext uri="{FF2B5EF4-FFF2-40B4-BE49-F238E27FC236}">
                <a16:creationId xmlns:a16="http://schemas.microsoft.com/office/drawing/2014/main" id="{C7D200FA-A9A2-DF47-9AEA-6A054E3E06C0}"/>
              </a:ext>
            </a:extLst>
          </p:cNvPr>
          <p:cNvSpPr txBox="1"/>
          <p:nvPr/>
        </p:nvSpPr>
        <p:spPr>
          <a:xfrm>
            <a:off x="1036320" y="1290320"/>
            <a:ext cx="9824720"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Passive-Aggressive classifier performs the best classification of true fake news</a:t>
            </a:r>
          </a:p>
          <a:p>
            <a:pPr marL="285750" indent="-285750">
              <a:lnSpc>
                <a:spcPct val="150000"/>
              </a:lnSpc>
              <a:buFont typeface="Arial" panose="020B0604020202020204" pitchFamily="34" charset="0"/>
              <a:buChar char="•"/>
            </a:pPr>
            <a:r>
              <a:rPr lang="en-US" dirty="0"/>
              <a:t> Feature Engineering can be improved to the model efficacy further</a:t>
            </a:r>
          </a:p>
          <a:p>
            <a:pPr marL="285750" indent="-285750">
              <a:lnSpc>
                <a:spcPct val="150000"/>
              </a:lnSpc>
              <a:buFont typeface="Arial" panose="020B0604020202020204" pitchFamily="34" charset="0"/>
              <a:buChar char="•"/>
            </a:pPr>
            <a:r>
              <a:rPr lang="en-US" dirty="0"/>
              <a:t>Deep Learning models can be applied. Since I got a decent accuracy of 99.563 so I did not do it. </a:t>
            </a:r>
          </a:p>
          <a:p>
            <a:pPr marL="285750" indent="-285750">
              <a:lnSpc>
                <a:spcPct val="150000"/>
              </a:lnSpc>
              <a:buFont typeface="Arial" panose="020B0604020202020204" pitchFamily="34" charset="0"/>
              <a:buChar char="•"/>
            </a:pPr>
            <a:r>
              <a:rPr lang="en-US" dirty="0"/>
              <a:t>Limited public labelled dataset availability (here we have worked on a small dataset, might be overfitting)</a:t>
            </a:r>
          </a:p>
          <a:p>
            <a:pPr marL="285750" indent="-285750">
              <a:lnSpc>
                <a:spcPct val="150000"/>
              </a:lnSpc>
              <a:buFont typeface="Arial" panose="020B0604020202020204" pitchFamily="34" charset="0"/>
              <a:buChar char="•"/>
            </a:pPr>
            <a:r>
              <a:rPr lang="en-US" dirty="0"/>
              <a:t>Sentiment analyses can also be added to model.</a:t>
            </a:r>
          </a:p>
          <a:p>
            <a:pPr marL="285750" indent="-285750">
              <a:lnSpc>
                <a:spcPct val="150000"/>
              </a:lnSpc>
              <a:buFont typeface="Arial" panose="020B0604020202020204" pitchFamily="34" charset="0"/>
              <a:buChar char="•"/>
            </a:pPr>
            <a:r>
              <a:rPr lang="en-US" dirty="0"/>
              <a:t>A bigram or multigram model can be made</a:t>
            </a:r>
          </a:p>
        </p:txBody>
      </p:sp>
      <p:graphicFrame>
        <p:nvGraphicFramePr>
          <p:cNvPr id="4" name="Table 3">
            <a:extLst>
              <a:ext uri="{FF2B5EF4-FFF2-40B4-BE49-F238E27FC236}">
                <a16:creationId xmlns:a16="http://schemas.microsoft.com/office/drawing/2014/main" id="{D8786FC0-D011-6F43-B95F-DDA271608D44}"/>
              </a:ext>
            </a:extLst>
          </p:cNvPr>
          <p:cNvGraphicFramePr>
            <a:graphicFrameLocks noGrp="1"/>
          </p:cNvGraphicFramePr>
          <p:nvPr>
            <p:extLst>
              <p:ext uri="{D42A27DB-BD31-4B8C-83A1-F6EECF244321}">
                <p14:modId xmlns:p14="http://schemas.microsoft.com/office/powerpoint/2010/main" val="439907318"/>
              </p:ext>
            </p:extLst>
          </p:nvPr>
        </p:nvGraphicFramePr>
        <p:xfrm>
          <a:off x="2786380" y="4801921"/>
          <a:ext cx="6324599" cy="1219200"/>
        </p:xfrm>
        <a:graphic>
          <a:graphicData uri="http://schemas.openxmlformats.org/drawingml/2006/table">
            <a:tbl>
              <a:tblPr>
                <a:tableStyleId>{5C22544A-7EE6-4342-B048-85BDC9FD1C3A}</a:tableStyleId>
              </a:tblPr>
              <a:tblGrid>
                <a:gridCol w="3016543">
                  <a:extLst>
                    <a:ext uri="{9D8B030D-6E8A-4147-A177-3AD203B41FA5}">
                      <a16:colId xmlns:a16="http://schemas.microsoft.com/office/drawing/2014/main" val="1766311242"/>
                    </a:ext>
                  </a:extLst>
                </a:gridCol>
                <a:gridCol w="827014">
                  <a:extLst>
                    <a:ext uri="{9D8B030D-6E8A-4147-A177-3AD203B41FA5}">
                      <a16:colId xmlns:a16="http://schemas.microsoft.com/office/drawing/2014/main" val="94362389"/>
                    </a:ext>
                  </a:extLst>
                </a:gridCol>
                <a:gridCol w="827014">
                  <a:extLst>
                    <a:ext uri="{9D8B030D-6E8A-4147-A177-3AD203B41FA5}">
                      <a16:colId xmlns:a16="http://schemas.microsoft.com/office/drawing/2014/main" val="1231045595"/>
                    </a:ext>
                  </a:extLst>
                </a:gridCol>
                <a:gridCol w="827014">
                  <a:extLst>
                    <a:ext uri="{9D8B030D-6E8A-4147-A177-3AD203B41FA5}">
                      <a16:colId xmlns:a16="http://schemas.microsoft.com/office/drawing/2014/main" val="721596221"/>
                    </a:ext>
                  </a:extLst>
                </a:gridCol>
                <a:gridCol w="827014">
                  <a:extLst>
                    <a:ext uri="{9D8B030D-6E8A-4147-A177-3AD203B41FA5}">
                      <a16:colId xmlns:a16="http://schemas.microsoft.com/office/drawing/2014/main" val="405243324"/>
                    </a:ext>
                  </a:extLst>
                </a:gridCol>
              </a:tblGrid>
              <a:tr h="203200">
                <a:tc>
                  <a:txBody>
                    <a:bodyPr/>
                    <a:lstStyle/>
                    <a:p>
                      <a:pPr algn="l" fontAlgn="b"/>
                      <a:r>
                        <a:rPr lang="en-US" sz="1200" u="none" strike="noStrike">
                          <a:effectLst/>
                        </a:rPr>
                        <a:t>Model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Accuracy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F1 score</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1668899"/>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2284218"/>
                  </a:ext>
                </a:extLst>
              </a:tr>
              <a:tr h="203200">
                <a:tc>
                  <a:txBody>
                    <a:bodyPr/>
                    <a:lstStyle/>
                    <a:p>
                      <a:pPr algn="l" fontAlgn="b"/>
                      <a:r>
                        <a:rPr lang="en-US" sz="1200" u="none" strike="noStrike">
                          <a:effectLst/>
                        </a:rPr>
                        <a:t>Multinomial Naïve Bayes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93.953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0.939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0172467"/>
                  </a:ext>
                </a:extLst>
              </a:tr>
              <a:tr h="203200">
                <a:tc>
                  <a:txBody>
                    <a:bodyPr/>
                    <a:lstStyle/>
                    <a:p>
                      <a:pPr algn="l" fontAlgn="b"/>
                      <a:r>
                        <a:rPr lang="en-US" sz="1200" u="none" strike="noStrike">
                          <a:effectLst/>
                        </a:rPr>
                        <a:t>SVM with Linear Kernel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99.443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5263538"/>
                  </a:ext>
                </a:extLst>
              </a:tr>
              <a:tr h="203200">
                <a:tc>
                  <a:txBody>
                    <a:bodyPr/>
                    <a:lstStyle/>
                    <a:p>
                      <a:pPr algn="l" fontAlgn="b"/>
                      <a:r>
                        <a:rPr lang="en-US" sz="1200" u="none" strike="noStrike">
                          <a:effectLst/>
                        </a:rPr>
                        <a:t>SVM with RBF Kernel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96.348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9153793"/>
                  </a:ext>
                </a:extLst>
              </a:tr>
              <a:tr h="203200">
                <a:tc>
                  <a:txBody>
                    <a:bodyPr/>
                    <a:lstStyle/>
                    <a:p>
                      <a:pPr algn="l" fontAlgn="b"/>
                      <a:r>
                        <a:rPr lang="en-US" sz="1200" u="none" strike="noStrike">
                          <a:effectLst/>
                        </a:rPr>
                        <a:t>Passive aggressive classifier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99.443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0.99</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5924231"/>
                  </a:ext>
                </a:extLst>
              </a:tr>
            </a:tbl>
          </a:graphicData>
        </a:graphic>
      </p:graphicFrame>
    </p:spTree>
    <p:extLst>
      <p:ext uri="{BB962C8B-B14F-4D97-AF65-F5344CB8AC3E}">
        <p14:creationId xmlns:p14="http://schemas.microsoft.com/office/powerpoint/2010/main" val="224609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1"/>
          <p:cNvSpPr/>
          <p:nvPr/>
        </p:nvSpPr>
        <p:spPr>
          <a:xfrm>
            <a:off x="1661949"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1" name="Google Shape;21;p1"/>
          <p:cNvSpPr/>
          <p:nvPr/>
        </p:nvSpPr>
        <p:spPr>
          <a:xfrm>
            <a:off x="6111388" y="1576014"/>
            <a:ext cx="4344156" cy="4681063"/>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428"/>
            </a:pPr>
            <a:endParaRPr sz="1428">
              <a:solidFill>
                <a:srgbClr val="000000"/>
              </a:solidFill>
              <a:latin typeface="Arial"/>
              <a:ea typeface="Arial"/>
              <a:cs typeface="Arial"/>
              <a:sym typeface="Arial"/>
            </a:endParaRPr>
          </a:p>
        </p:txBody>
      </p:sp>
      <p:sp>
        <p:nvSpPr>
          <p:cNvPr id="22" name="Google Shape;22;p1"/>
          <p:cNvSpPr/>
          <p:nvPr/>
        </p:nvSpPr>
        <p:spPr>
          <a:xfrm>
            <a:off x="1742937"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1</a:t>
            </a:r>
            <a:endParaRPr sz="1428">
              <a:solidFill>
                <a:schemeClr val="lt1"/>
              </a:solidFill>
              <a:latin typeface="Arial"/>
              <a:ea typeface="Arial"/>
              <a:cs typeface="Arial"/>
              <a:sym typeface="Arial"/>
            </a:endParaRPr>
          </a:p>
        </p:txBody>
      </p:sp>
      <p:sp>
        <p:nvSpPr>
          <p:cNvPr id="23" name="Google Shape;23;p1"/>
          <p:cNvSpPr/>
          <p:nvPr/>
        </p:nvSpPr>
        <p:spPr>
          <a:xfrm>
            <a:off x="6192376" y="161812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4</a:t>
            </a:r>
            <a:endParaRPr sz="1400">
              <a:solidFill>
                <a:srgbClr val="000000"/>
              </a:solidFill>
              <a:latin typeface="Arial"/>
              <a:ea typeface="Arial"/>
              <a:cs typeface="Arial"/>
              <a:sym typeface="Arial"/>
            </a:endParaRPr>
          </a:p>
        </p:txBody>
      </p:sp>
      <p:sp>
        <p:nvSpPr>
          <p:cNvPr id="24" name="Google Shape;24;p1"/>
          <p:cNvSpPr/>
          <p:nvPr/>
        </p:nvSpPr>
        <p:spPr>
          <a:xfrm>
            <a:off x="2125195"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Context</a:t>
            </a:r>
            <a:endParaRPr sz="1400" b="1" dirty="0">
              <a:solidFill>
                <a:srgbClr val="C00000"/>
              </a:solidFill>
              <a:latin typeface="Arial"/>
              <a:ea typeface="Arial"/>
              <a:cs typeface="Arial"/>
              <a:sym typeface="Arial"/>
            </a:endParaRPr>
          </a:p>
        </p:txBody>
      </p:sp>
      <p:sp>
        <p:nvSpPr>
          <p:cNvPr id="25" name="Google Shape;25;p1"/>
          <p:cNvSpPr/>
          <p:nvPr/>
        </p:nvSpPr>
        <p:spPr>
          <a:xfrm>
            <a:off x="6574634" y="165018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Constraints within solution space</a:t>
            </a:r>
            <a:endParaRPr sz="1400" b="1" dirty="0">
              <a:solidFill>
                <a:srgbClr val="C00000"/>
              </a:solidFill>
              <a:latin typeface="Arial"/>
              <a:ea typeface="Arial"/>
              <a:cs typeface="Arial"/>
              <a:sym typeface="Arial"/>
            </a:endParaRPr>
          </a:p>
        </p:txBody>
      </p:sp>
      <p:sp>
        <p:nvSpPr>
          <p:cNvPr id="26" name="Google Shape;26;p1"/>
          <p:cNvSpPr/>
          <p:nvPr/>
        </p:nvSpPr>
        <p:spPr>
          <a:xfrm>
            <a:off x="6192376" y="3293578"/>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5</a:t>
            </a:r>
            <a:endParaRPr sz="1400">
              <a:solidFill>
                <a:srgbClr val="000000"/>
              </a:solidFill>
              <a:latin typeface="Arial"/>
              <a:ea typeface="Arial"/>
              <a:cs typeface="Arial"/>
              <a:sym typeface="Arial"/>
            </a:endParaRPr>
          </a:p>
        </p:txBody>
      </p:sp>
      <p:sp>
        <p:nvSpPr>
          <p:cNvPr id="27" name="Google Shape;27;p1"/>
          <p:cNvSpPr/>
          <p:nvPr/>
        </p:nvSpPr>
        <p:spPr>
          <a:xfrm>
            <a:off x="1731597" y="3126647"/>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dirty="0">
                <a:solidFill>
                  <a:schemeClr val="lt1"/>
                </a:solidFill>
                <a:latin typeface="Arial"/>
                <a:ea typeface="Arial"/>
                <a:cs typeface="Arial"/>
                <a:sym typeface="Arial"/>
              </a:rPr>
              <a:t>2</a:t>
            </a:r>
            <a:endParaRPr sz="1400" dirty="0">
              <a:solidFill>
                <a:srgbClr val="000000"/>
              </a:solidFill>
              <a:latin typeface="Arial"/>
              <a:ea typeface="Arial"/>
              <a:cs typeface="Arial"/>
              <a:sym typeface="Arial"/>
            </a:endParaRPr>
          </a:p>
        </p:txBody>
      </p:sp>
      <p:sp>
        <p:nvSpPr>
          <p:cNvPr id="28" name="Google Shape;28;p1"/>
          <p:cNvSpPr/>
          <p:nvPr/>
        </p:nvSpPr>
        <p:spPr>
          <a:xfrm>
            <a:off x="2107379" y="315870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Criteria for success</a:t>
            </a:r>
            <a:endParaRPr sz="1400" b="1" dirty="0">
              <a:solidFill>
                <a:srgbClr val="C00000"/>
              </a:solidFill>
              <a:latin typeface="Arial"/>
              <a:ea typeface="Arial"/>
              <a:cs typeface="Arial"/>
              <a:sym typeface="Arial"/>
            </a:endParaRPr>
          </a:p>
        </p:txBody>
      </p:sp>
      <p:sp>
        <p:nvSpPr>
          <p:cNvPr id="29" name="Google Shape;29;p1"/>
          <p:cNvSpPr/>
          <p:nvPr/>
        </p:nvSpPr>
        <p:spPr>
          <a:xfrm>
            <a:off x="6604286" y="3355755"/>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Stakeholders to provide key insight</a:t>
            </a:r>
            <a:endParaRPr sz="1400" b="1" dirty="0">
              <a:solidFill>
                <a:srgbClr val="C00000"/>
              </a:solidFill>
              <a:latin typeface="Arial"/>
              <a:ea typeface="Arial"/>
              <a:cs typeface="Arial"/>
              <a:sym typeface="Arial"/>
            </a:endParaRPr>
          </a:p>
        </p:txBody>
      </p:sp>
      <p:sp>
        <p:nvSpPr>
          <p:cNvPr id="30" name="Google Shape;30;p1"/>
          <p:cNvSpPr/>
          <p:nvPr/>
        </p:nvSpPr>
        <p:spPr>
          <a:xfrm>
            <a:off x="1742937" y="4667061"/>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3</a:t>
            </a:r>
            <a:endParaRPr sz="1400">
              <a:solidFill>
                <a:srgbClr val="000000"/>
              </a:solidFill>
              <a:latin typeface="Arial"/>
              <a:ea typeface="Arial"/>
              <a:cs typeface="Arial"/>
              <a:sym typeface="Arial"/>
            </a:endParaRPr>
          </a:p>
        </p:txBody>
      </p:sp>
      <p:sp>
        <p:nvSpPr>
          <p:cNvPr id="31" name="Google Shape;31;p1"/>
          <p:cNvSpPr/>
          <p:nvPr/>
        </p:nvSpPr>
        <p:spPr>
          <a:xfrm>
            <a:off x="6192376" y="4797686"/>
            <a:ext cx="288315" cy="288315"/>
          </a:xfrm>
          <a:prstGeom prst="rect">
            <a:avLst/>
          </a:prstGeom>
          <a:solidFill>
            <a:srgbClr val="F1A205"/>
          </a:solidFill>
          <a:ln>
            <a:noFill/>
          </a:ln>
        </p:spPr>
        <p:txBody>
          <a:bodyPr spcFirstLastPara="1" wrap="square" lIns="47575" tIns="47575" rIns="47575" bIns="47575" anchor="ctr" anchorCtr="0">
            <a:noAutofit/>
          </a:bodyPr>
          <a:lstStyle/>
          <a:p>
            <a:pPr>
              <a:buClr>
                <a:srgbClr val="000000"/>
              </a:buClr>
              <a:buSzPts val="1428"/>
            </a:pPr>
            <a:r>
              <a:rPr lang="en-AU" sz="1428">
                <a:solidFill>
                  <a:schemeClr val="lt1"/>
                </a:solidFill>
                <a:latin typeface="Arial"/>
                <a:ea typeface="Arial"/>
                <a:cs typeface="Arial"/>
                <a:sym typeface="Arial"/>
              </a:rPr>
              <a:t>6</a:t>
            </a:r>
            <a:endParaRPr sz="1400">
              <a:solidFill>
                <a:srgbClr val="000000"/>
              </a:solidFill>
              <a:latin typeface="Arial"/>
              <a:ea typeface="Arial"/>
              <a:cs typeface="Arial"/>
              <a:sym typeface="Arial"/>
            </a:endParaRPr>
          </a:p>
        </p:txBody>
      </p:sp>
      <p:sp>
        <p:nvSpPr>
          <p:cNvPr id="32" name="Google Shape;32;p1"/>
          <p:cNvSpPr/>
          <p:nvPr/>
        </p:nvSpPr>
        <p:spPr>
          <a:xfrm>
            <a:off x="2125195" y="4725097"/>
            <a:ext cx="3597454" cy="219740"/>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latin typeface="Arial"/>
                <a:ea typeface="Arial"/>
                <a:cs typeface="Arial"/>
                <a:sym typeface="Arial"/>
              </a:rPr>
              <a:t>Scope of solution space </a:t>
            </a:r>
            <a:endParaRPr sz="1400" b="1" dirty="0">
              <a:solidFill>
                <a:srgbClr val="C00000"/>
              </a:solidFill>
              <a:latin typeface="Arial"/>
              <a:ea typeface="Arial"/>
              <a:cs typeface="Arial"/>
              <a:sym typeface="Arial"/>
            </a:endParaRPr>
          </a:p>
        </p:txBody>
      </p:sp>
      <p:sp>
        <p:nvSpPr>
          <p:cNvPr id="33" name="Google Shape;33;p1"/>
          <p:cNvSpPr/>
          <p:nvPr/>
        </p:nvSpPr>
        <p:spPr>
          <a:xfrm>
            <a:off x="6574634" y="4829742"/>
            <a:ext cx="3597454" cy="224203"/>
          </a:xfrm>
          <a:prstGeom prst="rect">
            <a:avLst/>
          </a:prstGeom>
          <a:noFill/>
          <a:ln>
            <a:noFill/>
          </a:ln>
        </p:spPr>
        <p:txBody>
          <a:bodyPr spcFirstLastPara="1" wrap="square" lIns="0" tIns="0" rIns="0" bIns="0" anchor="ctr" anchorCtr="0">
            <a:noAutofit/>
          </a:bodyPr>
          <a:lstStyle/>
          <a:p>
            <a:pPr>
              <a:buClr>
                <a:srgbClr val="000000"/>
              </a:buClr>
              <a:buSzPts val="1428"/>
            </a:pPr>
            <a:r>
              <a:rPr lang="en-AU" sz="1428" b="1" dirty="0">
                <a:solidFill>
                  <a:srgbClr val="C00000"/>
                </a:solidFill>
              </a:rPr>
              <a:t>Key</a:t>
            </a:r>
            <a:r>
              <a:rPr lang="en-AU" sz="1428" b="1" dirty="0">
                <a:solidFill>
                  <a:srgbClr val="C00000"/>
                </a:solidFill>
                <a:latin typeface="Arial"/>
                <a:ea typeface="Arial"/>
                <a:cs typeface="Arial"/>
                <a:sym typeface="Arial"/>
              </a:rPr>
              <a:t> data sources </a:t>
            </a:r>
            <a:endParaRPr sz="1400" b="1" dirty="0">
              <a:solidFill>
                <a:srgbClr val="C00000"/>
              </a:solidFill>
              <a:latin typeface="Arial"/>
              <a:ea typeface="Arial"/>
              <a:cs typeface="Arial"/>
              <a:sym typeface="Arial"/>
            </a:endParaRPr>
          </a:p>
        </p:txBody>
      </p:sp>
      <p:sp>
        <p:nvSpPr>
          <p:cNvPr id="34" name="Google Shape;34;p1"/>
          <p:cNvSpPr txBox="1"/>
          <p:nvPr/>
        </p:nvSpPr>
        <p:spPr>
          <a:xfrm>
            <a:off x="1746477" y="1860376"/>
            <a:ext cx="4162443" cy="1215631"/>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400" b="1" dirty="0"/>
              <a:t>40000 articles consisting of fake as well as real news</a:t>
            </a:r>
          </a:p>
          <a:p>
            <a:pPr marL="285750" indent="-285750">
              <a:buFont typeface="Arial" panose="020B0604020202020204" pitchFamily="34" charset="0"/>
              <a:buChar char="•"/>
            </a:pPr>
            <a:r>
              <a:rPr lang="en-US" sz="1400" b="1" dirty="0"/>
              <a:t>The fake and real news data is given in two separate datasets with each dataset consisting around 20000 articles each</a:t>
            </a:r>
          </a:p>
        </p:txBody>
      </p:sp>
      <p:sp>
        <p:nvSpPr>
          <p:cNvPr id="35" name="Google Shape;35;p1"/>
          <p:cNvSpPr txBox="1"/>
          <p:nvPr/>
        </p:nvSpPr>
        <p:spPr>
          <a:xfrm>
            <a:off x="1719751" y="3457077"/>
            <a:ext cx="4268042" cy="1387518"/>
          </a:xfrm>
          <a:prstGeom prst="rect">
            <a:avLst/>
          </a:prstGeom>
          <a:noFill/>
          <a:ln>
            <a:noFill/>
          </a:ln>
        </p:spPr>
        <p:txBody>
          <a:bodyPr spcFirstLastPara="1" wrap="square" lIns="91425" tIns="45700" rIns="91425" bIns="45700" anchor="t" anchorCtr="0">
            <a:noAutofit/>
          </a:bodyPr>
          <a:lstStyle/>
          <a:p>
            <a:pPr algn="just"/>
            <a:r>
              <a:rPr lang="en-US" sz="1300" b="1" dirty="0">
                <a:latin typeface="LMRoman10"/>
              </a:rPr>
              <a:t>This project proposes the question of whether it is possible to detect fake news through machine learning models. Specifically, the aim of this project is to determine the ideal model that is efficient in predicting fake news while also limiting the cost of memory and storage for computation </a:t>
            </a:r>
            <a:endParaRPr lang="en-US" sz="1300" b="1" dirty="0"/>
          </a:p>
          <a:p>
            <a:pPr algn="just"/>
            <a:endParaRPr lang="en-AU" sz="1300" dirty="0">
              <a:solidFill>
                <a:srgbClr val="000000"/>
              </a:solidFill>
              <a:ea typeface="Arial"/>
              <a:cs typeface="Arial"/>
              <a:sym typeface="Arial"/>
            </a:endParaRPr>
          </a:p>
        </p:txBody>
      </p:sp>
      <p:sp>
        <p:nvSpPr>
          <p:cNvPr id="36" name="Google Shape;36;p1"/>
          <p:cNvSpPr txBox="1"/>
          <p:nvPr/>
        </p:nvSpPr>
        <p:spPr>
          <a:xfrm>
            <a:off x="1719751" y="5031142"/>
            <a:ext cx="4324418" cy="751488"/>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b="1" dirty="0">
                <a:cs typeface="Arial" panose="020B0604020202020204" pitchFamily="34" charset="0"/>
              </a:rPr>
              <a:t>Feature extraction</a:t>
            </a:r>
          </a:p>
          <a:p>
            <a:pPr marL="228600" indent="-228600">
              <a:buAutoNum type="arabicPeriod"/>
            </a:pPr>
            <a:r>
              <a:rPr lang="en-US" sz="1300" b="1" dirty="0">
                <a:cs typeface="Arial" panose="020B0604020202020204" pitchFamily="34" charset="0"/>
              </a:rPr>
              <a:t>Right preprocessing of the text </a:t>
            </a:r>
          </a:p>
          <a:p>
            <a:pPr marL="228600" indent="-228600">
              <a:buAutoNum type="arabicPeriod"/>
            </a:pPr>
            <a:r>
              <a:rPr lang="en-US" sz="1300" b="1" dirty="0">
                <a:cs typeface="Arial" panose="020B0604020202020204" pitchFamily="34" charset="0"/>
              </a:rPr>
              <a:t>Choosing the right models and comparing the accuracy</a:t>
            </a:r>
          </a:p>
        </p:txBody>
      </p:sp>
      <p:sp>
        <p:nvSpPr>
          <p:cNvPr id="37" name="Google Shape;37;p1"/>
          <p:cNvSpPr txBox="1"/>
          <p:nvPr/>
        </p:nvSpPr>
        <p:spPr>
          <a:xfrm>
            <a:off x="6082232" y="1973955"/>
            <a:ext cx="4357114" cy="1251342"/>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300" b="1" dirty="0"/>
              <a:t>Data is very big, space constraints</a:t>
            </a:r>
          </a:p>
          <a:p>
            <a:pPr marL="285750" indent="-285750">
              <a:buFont typeface="Arial" panose="020B0604020202020204" pitchFamily="34" charset="0"/>
              <a:buChar char="•"/>
            </a:pPr>
            <a:r>
              <a:rPr lang="en-US" sz="1300" b="1" dirty="0"/>
              <a:t>Error in text, ambiguity, sarcasm, homonyms not understood</a:t>
            </a:r>
          </a:p>
          <a:p>
            <a:pPr marL="285750" indent="-285750">
              <a:buFont typeface="Arial" panose="020B0604020202020204" pitchFamily="34" charset="0"/>
              <a:buChar char="•"/>
            </a:pPr>
            <a:r>
              <a:rPr lang="en-US" sz="1300" b="1" dirty="0"/>
              <a:t>Slangs, domain specific language are not preprocessed perfectly</a:t>
            </a:r>
          </a:p>
        </p:txBody>
      </p:sp>
      <p:sp>
        <p:nvSpPr>
          <p:cNvPr id="38" name="Google Shape;38;p1"/>
          <p:cNvSpPr txBox="1"/>
          <p:nvPr/>
        </p:nvSpPr>
        <p:spPr>
          <a:xfrm>
            <a:off x="6114928" y="5085175"/>
            <a:ext cx="4324418" cy="1081065"/>
          </a:xfrm>
          <a:prstGeom prst="rect">
            <a:avLst/>
          </a:prstGeom>
          <a:noFill/>
          <a:ln>
            <a:noFill/>
          </a:ln>
        </p:spPr>
        <p:txBody>
          <a:bodyPr spcFirstLastPara="1" wrap="square" lIns="91425" tIns="45700" rIns="91425" bIns="45700" anchor="t" anchorCtr="0">
            <a:noAutofit/>
          </a:bodyPr>
          <a:lstStyle/>
          <a:p>
            <a:pPr marL="228600" indent="-228600">
              <a:buAutoNum type="arabicPeriod"/>
            </a:pPr>
            <a:r>
              <a:rPr lang="en-US" sz="1300" b="1" dirty="0">
                <a:latin typeface="Calibri" panose="020F0502020204030204" pitchFamily="34" charset="0"/>
                <a:cs typeface="Calibri" panose="020F0502020204030204" pitchFamily="34" charset="0"/>
              </a:rPr>
              <a:t>Kaggle</a:t>
            </a:r>
          </a:p>
        </p:txBody>
      </p:sp>
      <p:sp>
        <p:nvSpPr>
          <p:cNvPr id="46" name="Google Shape;46;p1"/>
          <p:cNvSpPr txBox="1">
            <a:spLocks noGrp="1"/>
          </p:cNvSpPr>
          <p:nvPr>
            <p:ph type="title"/>
          </p:nvPr>
        </p:nvSpPr>
        <p:spPr>
          <a:xfrm>
            <a:off x="1685434" y="66100"/>
            <a:ext cx="8793596" cy="307777"/>
          </a:xfrm>
          <a:prstGeom prst="rect">
            <a:avLst/>
          </a:prstGeom>
          <a:noFill/>
          <a:ln>
            <a:noFill/>
          </a:ln>
        </p:spPr>
        <p:txBody>
          <a:bodyPr spcFirstLastPara="1" vert="horz" wrap="square" lIns="0" tIns="0" rIns="0" bIns="0" rtlCol="0" anchor="t" anchorCtr="0">
            <a:noAutofit/>
          </a:bodyPr>
          <a:lstStyle/>
          <a:p>
            <a:pPr algn="ctr"/>
            <a:r>
              <a:rPr lang="en-AU" sz="2000" b="1" dirty="0">
                <a:solidFill>
                  <a:srgbClr val="002060"/>
                </a:solidFill>
                <a:latin typeface="+mn-lt"/>
                <a:ea typeface="Quattrocento Sans"/>
                <a:cs typeface="Times New Roman" panose="02020603050405020304" pitchFamily="18" charset="0"/>
                <a:sym typeface="Quattrocento Sans"/>
              </a:rPr>
              <a:t>Problem Statement Worksheet (Hypothesis Formation)</a:t>
            </a:r>
            <a:endParaRPr b="1" dirty="0">
              <a:solidFill>
                <a:srgbClr val="002060"/>
              </a:solidFill>
              <a:latin typeface="+mn-lt"/>
              <a:cs typeface="Times New Roman" panose="02020603050405020304" pitchFamily="18" charset="0"/>
            </a:endParaRPr>
          </a:p>
        </p:txBody>
      </p:sp>
      <p:sp>
        <p:nvSpPr>
          <p:cNvPr id="47" name="Google Shape;47;p1"/>
          <p:cNvSpPr txBox="1"/>
          <p:nvPr/>
        </p:nvSpPr>
        <p:spPr>
          <a:xfrm>
            <a:off x="6131126" y="3547601"/>
            <a:ext cx="4324418" cy="1159248"/>
          </a:xfrm>
          <a:prstGeom prst="rect">
            <a:avLst/>
          </a:prstGeom>
          <a:noFill/>
          <a:ln>
            <a:noFill/>
          </a:ln>
        </p:spPr>
        <p:txBody>
          <a:bodyPr spcFirstLastPara="1" wrap="square" lIns="91425" tIns="45700" rIns="91425" bIns="45700" anchor="t" anchorCtr="0">
            <a:noAutofit/>
          </a:bodyPr>
          <a:lstStyle/>
          <a:p>
            <a:r>
              <a:rPr lang="en-US" sz="1400" b="1" dirty="0">
                <a:latin typeface="Inter"/>
              </a:rPr>
              <a:t>Clement </a:t>
            </a:r>
            <a:r>
              <a:rPr lang="en-US" sz="1400" b="1" dirty="0" err="1">
                <a:latin typeface="Inter"/>
              </a:rPr>
              <a:t>Bisaillon</a:t>
            </a:r>
            <a:endParaRPr lang="en-US" sz="1300" b="1" dirty="0"/>
          </a:p>
        </p:txBody>
      </p:sp>
      <p:sp>
        <p:nvSpPr>
          <p:cNvPr id="48" name="Google Shape;48;p1"/>
          <p:cNvSpPr txBox="1"/>
          <p:nvPr/>
        </p:nvSpPr>
        <p:spPr>
          <a:xfrm>
            <a:off x="1010383" y="543380"/>
            <a:ext cx="10241485" cy="730954"/>
          </a:xfrm>
          <a:prstGeom prst="rect">
            <a:avLst/>
          </a:prstGeom>
          <a:noFill/>
          <a:ln>
            <a:noFill/>
          </a:ln>
        </p:spPr>
        <p:txBody>
          <a:bodyPr spcFirstLastPara="1" wrap="square" lIns="91425" tIns="45700" rIns="91425" bIns="45700" anchor="t" anchorCtr="0">
            <a:noAutofit/>
          </a:bodyPr>
          <a:lstStyle/>
          <a:p>
            <a:pPr algn="ctr"/>
            <a:r>
              <a:rPr lang="en-US" sz="2000" b="1" dirty="0"/>
              <a:t>Create and train a machine learning model so that it can correctly predict whether a given piece of news is Real or Fake</a:t>
            </a:r>
          </a:p>
          <a:p>
            <a:pPr algn="ctr">
              <a:buSzPts val="1400"/>
            </a:pPr>
            <a:endParaRPr sz="1400" b="1" dirty="0">
              <a:solidFill>
                <a:srgbClr val="000000"/>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1319668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A1A34C-2A84-6343-9E92-472CA4B54949}"/>
              </a:ext>
            </a:extLst>
          </p:cNvPr>
          <p:cNvSpPr/>
          <p:nvPr/>
        </p:nvSpPr>
        <p:spPr>
          <a:xfrm>
            <a:off x="1252842" y="333565"/>
            <a:ext cx="9583387" cy="830997"/>
          </a:xfrm>
          <a:prstGeom prst="rect">
            <a:avLst/>
          </a:prstGeom>
        </p:spPr>
        <p:txBody>
          <a:bodyPr wrap="square">
            <a:spAutoFit/>
          </a:bodyPr>
          <a:lstStyle/>
          <a:p>
            <a:pPr algn="ctr"/>
            <a:r>
              <a:rPr lang="en-US" sz="2400" b="1" dirty="0">
                <a:solidFill>
                  <a:srgbClr val="C00000"/>
                </a:solidFill>
                <a:latin typeface="Cambay Devanagari" pitchFamily="2" charset="77"/>
                <a:cs typeface="Cambay Devanagari" pitchFamily="2" charset="77"/>
              </a:rPr>
              <a:t>Do you trust all the news you hear from social media? All news is not real, right? So how will you detect the fake news? </a:t>
            </a:r>
          </a:p>
        </p:txBody>
      </p:sp>
      <p:pic>
        <p:nvPicPr>
          <p:cNvPr id="4" name="Picture 1" descr="page2image58024064">
            <a:extLst>
              <a:ext uri="{FF2B5EF4-FFF2-40B4-BE49-F238E27FC236}">
                <a16:creationId xmlns:a16="http://schemas.microsoft.com/office/drawing/2014/main" id="{0EFB68CB-353F-BD4B-A286-27102FB18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738" y="1406697"/>
            <a:ext cx="7422077" cy="3785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5EFB5B-3DC0-8146-8B77-CA6F917C78EE}"/>
              </a:ext>
            </a:extLst>
          </p:cNvPr>
          <p:cNvSpPr txBox="1"/>
          <p:nvPr/>
        </p:nvSpPr>
        <p:spPr>
          <a:xfrm>
            <a:off x="3257006" y="5705698"/>
            <a:ext cx="5296395" cy="461665"/>
          </a:xfrm>
          <a:prstGeom prst="rect">
            <a:avLst/>
          </a:prstGeom>
          <a:noFill/>
        </p:spPr>
        <p:txBody>
          <a:bodyPr wrap="square" rtlCol="0">
            <a:spAutoFit/>
          </a:bodyPr>
          <a:lstStyle/>
          <a:p>
            <a:pPr algn="ctr"/>
            <a:r>
              <a:rPr lang="en-US" sz="2400" b="1" dirty="0">
                <a:solidFill>
                  <a:srgbClr val="C00000"/>
                </a:solidFill>
              </a:rPr>
              <a:t>Strategies to identify fake news</a:t>
            </a:r>
          </a:p>
        </p:txBody>
      </p:sp>
      <p:sp>
        <p:nvSpPr>
          <p:cNvPr id="6" name="Rectangle 5">
            <a:extLst>
              <a:ext uri="{FF2B5EF4-FFF2-40B4-BE49-F238E27FC236}">
                <a16:creationId xmlns:a16="http://schemas.microsoft.com/office/drawing/2014/main" id="{DF86F01E-3B22-A241-99C5-9E6A436ABCC5}"/>
              </a:ext>
            </a:extLst>
          </p:cNvPr>
          <p:cNvSpPr/>
          <p:nvPr/>
        </p:nvSpPr>
        <p:spPr>
          <a:xfrm>
            <a:off x="142240" y="6566665"/>
            <a:ext cx="8544560" cy="400110"/>
          </a:xfrm>
          <a:prstGeom prst="rect">
            <a:avLst/>
          </a:prstGeom>
        </p:spPr>
        <p:txBody>
          <a:bodyPr wrap="square">
            <a:spAutoFit/>
          </a:bodyPr>
          <a:lstStyle/>
          <a:p>
            <a:r>
              <a:rPr lang="en-US" sz="1000" b="1" dirty="0">
                <a:effectLst/>
                <a:latin typeface="SourceSansPro"/>
              </a:rPr>
              <a:t>See discussions, stats, and author profiles for this publication at: </a:t>
            </a:r>
            <a:r>
              <a:rPr lang="en-US" sz="1000" b="1" dirty="0">
                <a:solidFill>
                  <a:srgbClr val="3572A0"/>
                </a:solidFill>
                <a:effectLst/>
                <a:latin typeface="SourceSansPro"/>
              </a:rPr>
              <a:t>https://</a:t>
            </a:r>
            <a:r>
              <a:rPr lang="en-US" sz="1000" b="1" dirty="0" err="1">
                <a:solidFill>
                  <a:srgbClr val="3572A0"/>
                </a:solidFill>
                <a:effectLst/>
                <a:latin typeface="SourceSansPro"/>
              </a:rPr>
              <a:t>www.researchgate.net</a:t>
            </a:r>
            <a:r>
              <a:rPr lang="en-US" sz="1000" b="1" dirty="0">
                <a:solidFill>
                  <a:srgbClr val="3572A0"/>
                </a:solidFill>
                <a:effectLst/>
                <a:latin typeface="SourceSansPro"/>
              </a:rPr>
              <a:t>/publication/346775742</a:t>
            </a:r>
            <a:br>
              <a:rPr lang="en-US" sz="1000" b="1" dirty="0">
                <a:solidFill>
                  <a:srgbClr val="3572A0"/>
                </a:solidFill>
                <a:effectLst/>
                <a:latin typeface="SourceSansPro"/>
              </a:rPr>
            </a:br>
            <a:endParaRPr lang="en-US" sz="1000" b="1" dirty="0">
              <a:effectLst/>
            </a:endParaRPr>
          </a:p>
        </p:txBody>
      </p:sp>
    </p:spTree>
    <p:extLst>
      <p:ext uri="{BB962C8B-B14F-4D97-AF65-F5344CB8AC3E}">
        <p14:creationId xmlns:p14="http://schemas.microsoft.com/office/powerpoint/2010/main" val="298018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DADE33-EFA0-F64A-9851-60F17BE1927F}"/>
              </a:ext>
            </a:extLst>
          </p:cNvPr>
          <p:cNvSpPr/>
          <p:nvPr/>
        </p:nvSpPr>
        <p:spPr>
          <a:xfrm>
            <a:off x="617517" y="568543"/>
            <a:ext cx="10580914" cy="2957861"/>
          </a:xfrm>
          <a:prstGeom prst="rect">
            <a:avLst/>
          </a:prstGeom>
        </p:spPr>
        <p:txBody>
          <a:bodyPr wrap="square">
            <a:spAutoFit/>
          </a:bodyPr>
          <a:lstStyle/>
          <a:p>
            <a:pPr>
              <a:lnSpc>
                <a:spcPct val="150000"/>
              </a:lnSpc>
              <a:buFont typeface="Arial" panose="020B0604020202020204" pitchFamily="34" charset="0"/>
              <a:buChar char="•"/>
            </a:pPr>
            <a:r>
              <a:rPr lang="en-US" b="1" dirty="0">
                <a:latin typeface="LMRoman10"/>
              </a:rPr>
              <a:t>Data Collection</a:t>
            </a:r>
            <a:r>
              <a:rPr lang="en-US" dirty="0">
                <a:latin typeface="LMRoman10"/>
              </a:rPr>
              <a:t>: provided by Kaggle</a:t>
            </a:r>
            <a:endParaRPr lang="en-US" dirty="0">
              <a:latin typeface="LMMathSymbols10"/>
            </a:endParaRPr>
          </a:p>
          <a:p>
            <a:pPr>
              <a:lnSpc>
                <a:spcPct val="150000"/>
              </a:lnSpc>
              <a:buFont typeface="Arial" panose="020B0604020202020204" pitchFamily="34" charset="0"/>
              <a:buChar char="•"/>
            </a:pPr>
            <a:r>
              <a:rPr lang="en-US" b="1" dirty="0">
                <a:latin typeface="LMRoman10"/>
              </a:rPr>
              <a:t>Data Analysis and Interpretation</a:t>
            </a:r>
            <a:r>
              <a:rPr lang="en-US" dirty="0">
                <a:latin typeface="LMRoman10"/>
              </a:rPr>
              <a:t>: Analyzing from a feature-based perspective</a:t>
            </a:r>
            <a:endParaRPr lang="en-US" dirty="0">
              <a:latin typeface="LMMathSymbols10"/>
            </a:endParaRPr>
          </a:p>
          <a:p>
            <a:pPr>
              <a:lnSpc>
                <a:spcPct val="150000"/>
              </a:lnSpc>
              <a:buFont typeface="Arial" panose="020B0604020202020204" pitchFamily="34" charset="0"/>
              <a:buChar char="•"/>
            </a:pPr>
            <a:r>
              <a:rPr lang="en-US" b="1" dirty="0">
                <a:latin typeface="LMRoman10"/>
              </a:rPr>
              <a:t>Data Preprocessing Methodology</a:t>
            </a:r>
            <a:r>
              <a:rPr lang="en-US" dirty="0">
                <a:latin typeface="LMRoman10"/>
              </a:rPr>
              <a:t>: After proper analysis and interpretation, we need to prepare and sanitize the data for it to be suitable for more in- sights into the learning process</a:t>
            </a:r>
            <a:endParaRPr lang="en-US" dirty="0">
              <a:latin typeface="LMMathSymbols10"/>
            </a:endParaRPr>
          </a:p>
          <a:p>
            <a:pPr>
              <a:lnSpc>
                <a:spcPct val="150000"/>
              </a:lnSpc>
              <a:buFont typeface="Arial" panose="020B0604020202020204" pitchFamily="34" charset="0"/>
              <a:buChar char="•"/>
            </a:pPr>
            <a:r>
              <a:rPr lang="en-US" b="1" dirty="0">
                <a:latin typeface="LMRoman10"/>
              </a:rPr>
              <a:t>Learning Model Selection </a:t>
            </a:r>
            <a:r>
              <a:rPr lang="en-US" dirty="0">
                <a:latin typeface="LMRoman10"/>
              </a:rPr>
              <a:t>(Which model suits well the given problem</a:t>
            </a:r>
            <a:endParaRPr lang="en-US" dirty="0">
              <a:latin typeface="LMMathSymbols10"/>
            </a:endParaRPr>
          </a:p>
          <a:p>
            <a:pPr>
              <a:lnSpc>
                <a:spcPct val="150000"/>
              </a:lnSpc>
              <a:buFont typeface="Arial" panose="020B0604020202020204" pitchFamily="34" charset="0"/>
              <a:buChar char="•"/>
            </a:pPr>
            <a:r>
              <a:rPr lang="en-US" b="1" dirty="0">
                <a:latin typeface="LMRoman10"/>
              </a:rPr>
              <a:t>Update the Model for better Accuracy</a:t>
            </a:r>
            <a:r>
              <a:rPr lang="en-US" dirty="0">
                <a:latin typeface="LMRoman10"/>
              </a:rPr>
              <a:t>: Here we try to tune the parameters/hyperparameter to obtain a better accuracy from the selected model </a:t>
            </a:r>
            <a:endParaRPr lang="en-US" dirty="0">
              <a:latin typeface="LMMathSymbols10"/>
            </a:endParaRPr>
          </a:p>
        </p:txBody>
      </p:sp>
      <p:sp>
        <p:nvSpPr>
          <p:cNvPr id="3" name="TextBox 2">
            <a:extLst>
              <a:ext uri="{FF2B5EF4-FFF2-40B4-BE49-F238E27FC236}">
                <a16:creationId xmlns:a16="http://schemas.microsoft.com/office/drawing/2014/main" id="{8DA979DD-AF03-BF45-A69A-1DCA0256B58A}"/>
              </a:ext>
            </a:extLst>
          </p:cNvPr>
          <p:cNvSpPr txBox="1"/>
          <p:nvPr/>
        </p:nvSpPr>
        <p:spPr>
          <a:xfrm>
            <a:off x="2856015" y="106878"/>
            <a:ext cx="5890161" cy="461665"/>
          </a:xfrm>
          <a:prstGeom prst="rect">
            <a:avLst/>
          </a:prstGeom>
          <a:noFill/>
        </p:spPr>
        <p:txBody>
          <a:bodyPr wrap="square" rtlCol="0">
            <a:spAutoFit/>
          </a:bodyPr>
          <a:lstStyle/>
          <a:p>
            <a:pPr algn="ctr"/>
            <a:r>
              <a:rPr lang="en-US" sz="2400" b="1" dirty="0">
                <a:solidFill>
                  <a:srgbClr val="C00000"/>
                </a:solidFill>
              </a:rPr>
              <a:t>Steps of data analyses</a:t>
            </a:r>
          </a:p>
        </p:txBody>
      </p:sp>
      <p:pic>
        <p:nvPicPr>
          <p:cNvPr id="2051" name="Picture 3" descr="page4image58155552">
            <a:extLst>
              <a:ext uri="{FF2B5EF4-FFF2-40B4-BE49-F238E27FC236}">
                <a16:creationId xmlns:a16="http://schemas.microsoft.com/office/drawing/2014/main" id="{EE152644-31DE-6A43-97C4-D9E0E2033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15" y="3526404"/>
            <a:ext cx="5914998" cy="308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028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51DD2-B20E-CE43-ACDE-426085A6F738}"/>
              </a:ext>
            </a:extLst>
          </p:cNvPr>
          <p:cNvSpPr txBox="1"/>
          <p:nvPr/>
        </p:nvSpPr>
        <p:spPr>
          <a:xfrm>
            <a:off x="1460664" y="121335"/>
            <a:ext cx="8763989" cy="461665"/>
          </a:xfrm>
          <a:prstGeom prst="rect">
            <a:avLst/>
          </a:prstGeom>
          <a:noFill/>
        </p:spPr>
        <p:txBody>
          <a:bodyPr wrap="square" rtlCol="0">
            <a:spAutoFit/>
          </a:bodyPr>
          <a:lstStyle/>
          <a:p>
            <a:pPr algn="ctr"/>
            <a:r>
              <a:rPr lang="en-US" sz="2400" b="1" dirty="0"/>
              <a:t>Data wrangling </a:t>
            </a:r>
          </a:p>
        </p:txBody>
      </p:sp>
      <p:sp>
        <p:nvSpPr>
          <p:cNvPr id="3" name="TextBox 2">
            <a:extLst>
              <a:ext uri="{FF2B5EF4-FFF2-40B4-BE49-F238E27FC236}">
                <a16:creationId xmlns:a16="http://schemas.microsoft.com/office/drawing/2014/main" id="{D8128AD1-007F-8041-ACE0-9761908964DF}"/>
              </a:ext>
            </a:extLst>
          </p:cNvPr>
          <p:cNvSpPr txBox="1"/>
          <p:nvPr/>
        </p:nvSpPr>
        <p:spPr>
          <a:xfrm>
            <a:off x="777831" y="619751"/>
            <a:ext cx="10652167"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err="1"/>
              <a:t>Fake.csv</a:t>
            </a:r>
            <a:r>
              <a:rPr lang="en-US" b="1" dirty="0"/>
              <a:t> </a:t>
            </a:r>
            <a:r>
              <a:rPr lang="en-US" dirty="0"/>
              <a:t>:  which have a sample data of shape 23481 by 4 with 04 features (’title’, ’text’, ’subject’, ’date’) and contains only fake news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True.csv</a:t>
            </a:r>
            <a:r>
              <a:rPr lang="en-US" b="1" dirty="0"/>
              <a:t> </a:t>
            </a:r>
            <a:r>
              <a:rPr lang="en-US" dirty="0"/>
              <a:t>: which have a sample data of shape 21417 by 4 with 04 features (’title’, ’text’, ’subject’, ’date’) and contains only real news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above two </a:t>
            </a:r>
            <a:r>
              <a:rPr lang="en-US" dirty="0" err="1"/>
              <a:t>dfs</a:t>
            </a:r>
            <a:r>
              <a:rPr lang="en-US" dirty="0"/>
              <a:t> were concatenated to give </a:t>
            </a:r>
            <a:r>
              <a:rPr lang="en-US" i="1" dirty="0" err="1"/>
              <a:t>data.csv</a:t>
            </a:r>
            <a:r>
              <a:rPr lang="en-US" i="1" dirty="0"/>
              <a:t> </a:t>
            </a:r>
            <a:r>
              <a:rPr lang="en-US" dirty="0"/>
              <a:t>which contains:</a:t>
            </a:r>
          </a:p>
          <a:p>
            <a:pPr lvl="2"/>
            <a:r>
              <a:rPr lang="en-US" b="1" dirty="0"/>
              <a:t>’title’</a:t>
            </a:r>
            <a:r>
              <a:rPr lang="en-US" dirty="0"/>
              <a:t>: The first column contains the title of the news. </a:t>
            </a:r>
          </a:p>
          <a:p>
            <a:pPr lvl="2"/>
            <a:r>
              <a:rPr lang="en-US" b="1" dirty="0"/>
              <a:t>’text’ </a:t>
            </a:r>
            <a:r>
              <a:rPr lang="en-US" dirty="0"/>
              <a:t>: The second column contains the plain-text news. </a:t>
            </a:r>
          </a:p>
          <a:p>
            <a:pPr lvl="2"/>
            <a:r>
              <a:rPr lang="en-US" b="1" dirty="0"/>
              <a:t>‘subject’</a:t>
            </a:r>
            <a:r>
              <a:rPr lang="en-US" dirty="0"/>
              <a:t>: category of news</a:t>
            </a:r>
          </a:p>
          <a:p>
            <a:pPr lvl="2"/>
            <a:r>
              <a:rPr lang="en-US" b="1" dirty="0"/>
              <a:t>‘date’</a:t>
            </a:r>
            <a:r>
              <a:rPr lang="en-US" dirty="0"/>
              <a:t>: date of news</a:t>
            </a:r>
          </a:p>
          <a:p>
            <a:pPr lvl="2"/>
            <a:r>
              <a:rPr lang="en-US" b="1" dirty="0"/>
              <a:t>’label’ </a:t>
            </a:r>
            <a:r>
              <a:rPr lang="en-US" dirty="0"/>
              <a:t>: The third column has labels denoting whether the news is REAL or FAKE</a:t>
            </a:r>
          </a:p>
          <a:p>
            <a:pPr lvl="2"/>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8FE0262C-1EF9-1346-817B-3DB14F76A800}"/>
              </a:ext>
            </a:extLst>
          </p:cNvPr>
          <p:cNvSpPr/>
          <p:nvPr/>
        </p:nvSpPr>
        <p:spPr>
          <a:xfrm>
            <a:off x="1231075" y="5504651"/>
            <a:ext cx="9480468" cy="646331"/>
          </a:xfrm>
          <a:prstGeom prst="rect">
            <a:avLst/>
          </a:prstGeom>
        </p:spPr>
        <p:txBody>
          <a:bodyPr wrap="square">
            <a:spAutoFit/>
          </a:bodyPr>
          <a:lstStyle/>
          <a:p>
            <a:r>
              <a:rPr lang="en-US" dirty="0"/>
              <a:t>data['text'] = data['title'] + " " + data['text']</a:t>
            </a:r>
          </a:p>
          <a:p>
            <a:r>
              <a:rPr lang="en-US" dirty="0"/>
              <a:t>data = </a:t>
            </a:r>
            <a:r>
              <a:rPr lang="en-US" dirty="0" err="1"/>
              <a:t>data.drop</a:t>
            </a:r>
            <a:r>
              <a:rPr lang="en-US" dirty="0"/>
              <a:t>(['title', 'subject', 'date'], axis=1)</a:t>
            </a:r>
          </a:p>
        </p:txBody>
      </p:sp>
      <p:sp>
        <p:nvSpPr>
          <p:cNvPr id="7" name="TextBox 6">
            <a:extLst>
              <a:ext uri="{FF2B5EF4-FFF2-40B4-BE49-F238E27FC236}">
                <a16:creationId xmlns:a16="http://schemas.microsoft.com/office/drawing/2014/main" id="{0445E212-364B-664F-9D70-D49F511EEF33}"/>
              </a:ext>
            </a:extLst>
          </p:cNvPr>
          <p:cNvSpPr txBox="1"/>
          <p:nvPr/>
        </p:nvSpPr>
        <p:spPr>
          <a:xfrm>
            <a:off x="1187532" y="4940135"/>
            <a:ext cx="5997039" cy="369332"/>
          </a:xfrm>
          <a:prstGeom prst="rect">
            <a:avLst/>
          </a:prstGeom>
          <a:noFill/>
        </p:spPr>
        <p:txBody>
          <a:bodyPr wrap="square" rtlCol="0">
            <a:spAutoFit/>
          </a:bodyPr>
          <a:lstStyle/>
          <a:p>
            <a:r>
              <a:rPr lang="en-US" b="1" dirty="0"/>
              <a:t>Merging the </a:t>
            </a:r>
            <a:r>
              <a:rPr lang="en-US" b="1" dirty="0" err="1"/>
              <a:t>dataframes</a:t>
            </a:r>
            <a:r>
              <a:rPr lang="en-US" b="1" dirty="0"/>
              <a:t> and reassigning columns</a:t>
            </a:r>
          </a:p>
        </p:txBody>
      </p:sp>
      <p:pic>
        <p:nvPicPr>
          <p:cNvPr id="8" name="Picture 7">
            <a:extLst>
              <a:ext uri="{FF2B5EF4-FFF2-40B4-BE49-F238E27FC236}">
                <a16:creationId xmlns:a16="http://schemas.microsoft.com/office/drawing/2014/main" id="{8F64DF27-40D9-CE4D-ABF7-3B11BB7B2419}"/>
              </a:ext>
            </a:extLst>
          </p:cNvPr>
          <p:cNvPicPr>
            <a:picLocks noChangeAspect="1"/>
          </p:cNvPicPr>
          <p:nvPr/>
        </p:nvPicPr>
        <p:blipFill>
          <a:blip r:embed="rId2"/>
          <a:stretch>
            <a:fillRect/>
          </a:stretch>
        </p:blipFill>
        <p:spPr>
          <a:xfrm>
            <a:off x="1231075" y="4041128"/>
            <a:ext cx="8625444" cy="2816872"/>
          </a:xfrm>
          <a:prstGeom prst="rect">
            <a:avLst/>
          </a:prstGeom>
        </p:spPr>
      </p:pic>
    </p:spTree>
    <p:extLst>
      <p:ext uri="{BB962C8B-B14F-4D97-AF65-F5344CB8AC3E}">
        <p14:creationId xmlns:p14="http://schemas.microsoft.com/office/powerpoint/2010/main" val="28346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4C251-4285-044B-B59A-1EE65BCF1644}"/>
              </a:ext>
            </a:extLst>
          </p:cNvPr>
          <p:cNvSpPr txBox="1"/>
          <p:nvPr/>
        </p:nvSpPr>
        <p:spPr>
          <a:xfrm>
            <a:off x="884712" y="232655"/>
            <a:ext cx="10094026" cy="738664"/>
          </a:xfrm>
          <a:prstGeom prst="rect">
            <a:avLst/>
          </a:prstGeom>
          <a:noFill/>
        </p:spPr>
        <p:txBody>
          <a:bodyPr wrap="square" rtlCol="0">
            <a:spAutoFit/>
          </a:bodyPr>
          <a:lstStyle/>
          <a:p>
            <a:pPr algn="ctr"/>
            <a:r>
              <a:rPr lang="en-US" sz="2400" b="1" dirty="0"/>
              <a:t>Exploring the subjects</a:t>
            </a:r>
          </a:p>
          <a:p>
            <a:pPr algn="ctr"/>
            <a:endParaRPr lang="en-US" dirty="0"/>
          </a:p>
        </p:txBody>
      </p:sp>
      <p:pic>
        <p:nvPicPr>
          <p:cNvPr id="3" name="Picture 2">
            <a:extLst>
              <a:ext uri="{FF2B5EF4-FFF2-40B4-BE49-F238E27FC236}">
                <a16:creationId xmlns:a16="http://schemas.microsoft.com/office/drawing/2014/main" id="{86D00153-F11D-C74E-905C-0FFEEC7282BE}"/>
              </a:ext>
            </a:extLst>
          </p:cNvPr>
          <p:cNvPicPr>
            <a:picLocks noChangeAspect="1"/>
          </p:cNvPicPr>
          <p:nvPr/>
        </p:nvPicPr>
        <p:blipFill>
          <a:blip r:embed="rId2"/>
          <a:stretch>
            <a:fillRect/>
          </a:stretch>
        </p:blipFill>
        <p:spPr>
          <a:xfrm>
            <a:off x="427378" y="790350"/>
            <a:ext cx="10683836" cy="5686941"/>
          </a:xfrm>
          <a:prstGeom prst="rect">
            <a:avLst/>
          </a:prstGeom>
        </p:spPr>
      </p:pic>
      <p:pic>
        <p:nvPicPr>
          <p:cNvPr id="4" name="Picture 3">
            <a:extLst>
              <a:ext uri="{FF2B5EF4-FFF2-40B4-BE49-F238E27FC236}">
                <a16:creationId xmlns:a16="http://schemas.microsoft.com/office/drawing/2014/main" id="{F6825F0D-C12F-6F4C-BF89-715C0C73DA86}"/>
              </a:ext>
            </a:extLst>
          </p:cNvPr>
          <p:cNvPicPr>
            <a:picLocks noChangeAspect="1"/>
          </p:cNvPicPr>
          <p:nvPr/>
        </p:nvPicPr>
        <p:blipFill>
          <a:blip r:embed="rId3"/>
          <a:stretch>
            <a:fillRect/>
          </a:stretch>
        </p:blipFill>
        <p:spPr>
          <a:xfrm>
            <a:off x="330398" y="699867"/>
            <a:ext cx="11459688" cy="6048877"/>
          </a:xfrm>
          <a:prstGeom prst="rect">
            <a:avLst/>
          </a:prstGeom>
        </p:spPr>
      </p:pic>
      <p:sp>
        <p:nvSpPr>
          <p:cNvPr id="5" name="TextBox 4">
            <a:extLst>
              <a:ext uri="{FF2B5EF4-FFF2-40B4-BE49-F238E27FC236}">
                <a16:creationId xmlns:a16="http://schemas.microsoft.com/office/drawing/2014/main" id="{70158C97-B1B1-754F-8F25-14BB4452EE05}"/>
              </a:ext>
            </a:extLst>
          </p:cNvPr>
          <p:cNvSpPr txBox="1"/>
          <p:nvPr/>
        </p:nvSpPr>
        <p:spPr>
          <a:xfrm>
            <a:off x="8564880" y="1438531"/>
            <a:ext cx="3032166" cy="646331"/>
          </a:xfrm>
          <a:prstGeom prst="rect">
            <a:avLst/>
          </a:prstGeom>
          <a:noFill/>
        </p:spPr>
        <p:txBody>
          <a:bodyPr wrap="square" rtlCol="0">
            <a:spAutoFit/>
          </a:bodyPr>
          <a:lstStyle/>
          <a:p>
            <a:r>
              <a:rPr lang="en-US" b="1" dirty="0"/>
              <a:t>Two main subjects in fake new: politics and world news</a:t>
            </a:r>
          </a:p>
        </p:txBody>
      </p:sp>
    </p:spTree>
    <p:extLst>
      <p:ext uri="{BB962C8B-B14F-4D97-AF65-F5344CB8AC3E}">
        <p14:creationId xmlns:p14="http://schemas.microsoft.com/office/powerpoint/2010/main" val="151281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710CFB-8D6C-0C42-8808-6CA20BBEFDE0}"/>
              </a:ext>
            </a:extLst>
          </p:cNvPr>
          <p:cNvPicPr>
            <a:picLocks noChangeAspect="1"/>
          </p:cNvPicPr>
          <p:nvPr/>
        </p:nvPicPr>
        <p:blipFill>
          <a:blip r:embed="rId2"/>
          <a:stretch>
            <a:fillRect/>
          </a:stretch>
        </p:blipFill>
        <p:spPr>
          <a:xfrm>
            <a:off x="6293923" y="1045111"/>
            <a:ext cx="4714503" cy="4714503"/>
          </a:xfrm>
          <a:prstGeom prst="rect">
            <a:avLst/>
          </a:prstGeom>
        </p:spPr>
      </p:pic>
      <p:pic>
        <p:nvPicPr>
          <p:cNvPr id="3" name="Picture 2">
            <a:extLst>
              <a:ext uri="{FF2B5EF4-FFF2-40B4-BE49-F238E27FC236}">
                <a16:creationId xmlns:a16="http://schemas.microsoft.com/office/drawing/2014/main" id="{28887FC2-49BE-7F4A-A93E-C29DDC4E85F8}"/>
              </a:ext>
            </a:extLst>
          </p:cNvPr>
          <p:cNvPicPr>
            <a:picLocks noChangeAspect="1"/>
          </p:cNvPicPr>
          <p:nvPr/>
        </p:nvPicPr>
        <p:blipFill>
          <a:blip r:embed="rId3"/>
          <a:stretch>
            <a:fillRect/>
          </a:stretch>
        </p:blipFill>
        <p:spPr>
          <a:xfrm>
            <a:off x="873908" y="1045111"/>
            <a:ext cx="4790622" cy="4790622"/>
          </a:xfrm>
          <a:prstGeom prst="rect">
            <a:avLst/>
          </a:prstGeom>
        </p:spPr>
      </p:pic>
      <p:sp>
        <p:nvSpPr>
          <p:cNvPr id="4" name="TextBox 3">
            <a:extLst>
              <a:ext uri="{FF2B5EF4-FFF2-40B4-BE49-F238E27FC236}">
                <a16:creationId xmlns:a16="http://schemas.microsoft.com/office/drawing/2014/main" id="{57305AEB-7840-7648-A629-9ED3AF19CF8D}"/>
              </a:ext>
            </a:extLst>
          </p:cNvPr>
          <p:cNvSpPr txBox="1"/>
          <p:nvPr/>
        </p:nvSpPr>
        <p:spPr>
          <a:xfrm>
            <a:off x="3562597" y="106878"/>
            <a:ext cx="4833258" cy="461665"/>
          </a:xfrm>
          <a:prstGeom prst="rect">
            <a:avLst/>
          </a:prstGeom>
          <a:noFill/>
        </p:spPr>
        <p:txBody>
          <a:bodyPr wrap="square" rtlCol="0">
            <a:spAutoFit/>
          </a:bodyPr>
          <a:lstStyle/>
          <a:p>
            <a:pPr algn="ctr"/>
            <a:r>
              <a:rPr lang="en-US" sz="2400" b="1" dirty="0" err="1"/>
              <a:t>Wordcloud</a:t>
            </a:r>
            <a:r>
              <a:rPr lang="en-US" sz="2400" b="1" dirty="0"/>
              <a:t>: True &amp; fake</a:t>
            </a:r>
          </a:p>
        </p:txBody>
      </p:sp>
      <p:sp>
        <p:nvSpPr>
          <p:cNvPr id="5" name="TextBox 4">
            <a:extLst>
              <a:ext uri="{FF2B5EF4-FFF2-40B4-BE49-F238E27FC236}">
                <a16:creationId xmlns:a16="http://schemas.microsoft.com/office/drawing/2014/main" id="{BCA7247E-D9AD-2047-BB2D-059BFAF4C16B}"/>
              </a:ext>
            </a:extLst>
          </p:cNvPr>
          <p:cNvSpPr txBox="1"/>
          <p:nvPr/>
        </p:nvSpPr>
        <p:spPr>
          <a:xfrm>
            <a:off x="2268186" y="5833227"/>
            <a:ext cx="2588821" cy="369332"/>
          </a:xfrm>
          <a:prstGeom prst="rect">
            <a:avLst/>
          </a:prstGeom>
          <a:noFill/>
        </p:spPr>
        <p:txBody>
          <a:bodyPr wrap="square" rtlCol="0">
            <a:spAutoFit/>
          </a:bodyPr>
          <a:lstStyle/>
          <a:p>
            <a:pPr algn="ctr"/>
            <a:r>
              <a:rPr lang="en-US" b="1" dirty="0"/>
              <a:t>Fake</a:t>
            </a:r>
          </a:p>
        </p:txBody>
      </p:sp>
      <p:sp>
        <p:nvSpPr>
          <p:cNvPr id="6" name="TextBox 5">
            <a:extLst>
              <a:ext uri="{FF2B5EF4-FFF2-40B4-BE49-F238E27FC236}">
                <a16:creationId xmlns:a16="http://schemas.microsoft.com/office/drawing/2014/main" id="{337114C8-AC86-E345-BA9E-8C39632D5E89}"/>
              </a:ext>
            </a:extLst>
          </p:cNvPr>
          <p:cNvSpPr txBox="1"/>
          <p:nvPr/>
        </p:nvSpPr>
        <p:spPr>
          <a:xfrm>
            <a:off x="7458363" y="5867065"/>
            <a:ext cx="2588821" cy="369332"/>
          </a:xfrm>
          <a:prstGeom prst="rect">
            <a:avLst/>
          </a:prstGeom>
          <a:noFill/>
        </p:spPr>
        <p:txBody>
          <a:bodyPr wrap="square" rtlCol="0">
            <a:spAutoFit/>
          </a:bodyPr>
          <a:lstStyle/>
          <a:p>
            <a:pPr algn="ctr"/>
            <a:r>
              <a:rPr lang="en-US" b="1" dirty="0"/>
              <a:t>True</a:t>
            </a:r>
          </a:p>
        </p:txBody>
      </p:sp>
      <p:sp>
        <p:nvSpPr>
          <p:cNvPr id="7" name="TextBox 6">
            <a:extLst>
              <a:ext uri="{FF2B5EF4-FFF2-40B4-BE49-F238E27FC236}">
                <a16:creationId xmlns:a16="http://schemas.microsoft.com/office/drawing/2014/main" id="{D23E8A44-1EFE-F145-B371-B83F31DD810B}"/>
              </a:ext>
            </a:extLst>
          </p:cNvPr>
          <p:cNvSpPr txBox="1"/>
          <p:nvPr/>
        </p:nvSpPr>
        <p:spPr>
          <a:xfrm>
            <a:off x="304866" y="6276172"/>
            <a:ext cx="11887134" cy="646331"/>
          </a:xfrm>
          <a:prstGeom prst="rect">
            <a:avLst/>
          </a:prstGeom>
          <a:noFill/>
        </p:spPr>
        <p:txBody>
          <a:bodyPr wrap="square" rtlCol="0">
            <a:spAutoFit/>
          </a:bodyPr>
          <a:lstStyle/>
          <a:p>
            <a:r>
              <a:rPr lang="en-US" dirty="0"/>
              <a:t>World cloud gives an idea of the frequency of the different words used in the dataset: Fake news has a higher frequency of ‘Trump’ as compared to True news (not surprised!!) Gives an idea of where to looks for in the headlines and get skeptical!</a:t>
            </a:r>
          </a:p>
        </p:txBody>
      </p:sp>
    </p:spTree>
    <p:extLst>
      <p:ext uri="{BB962C8B-B14F-4D97-AF65-F5344CB8AC3E}">
        <p14:creationId xmlns:p14="http://schemas.microsoft.com/office/powerpoint/2010/main" val="221999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7E295-7498-0F4E-8AC6-159E140B87C3}"/>
              </a:ext>
            </a:extLst>
          </p:cNvPr>
          <p:cNvSpPr txBox="1"/>
          <p:nvPr/>
        </p:nvSpPr>
        <p:spPr>
          <a:xfrm>
            <a:off x="819398" y="178130"/>
            <a:ext cx="9155876" cy="523220"/>
          </a:xfrm>
          <a:prstGeom prst="rect">
            <a:avLst/>
          </a:prstGeom>
          <a:noFill/>
        </p:spPr>
        <p:txBody>
          <a:bodyPr wrap="square" rtlCol="0">
            <a:spAutoFit/>
          </a:bodyPr>
          <a:lstStyle/>
          <a:p>
            <a:pPr algn="ctr"/>
            <a:r>
              <a:rPr lang="en-US" sz="2800" b="1" dirty="0">
                <a:solidFill>
                  <a:srgbClr val="C00000"/>
                </a:solidFill>
              </a:rPr>
              <a:t>Preprocessing</a:t>
            </a:r>
          </a:p>
        </p:txBody>
      </p:sp>
      <p:sp>
        <p:nvSpPr>
          <p:cNvPr id="6" name="Rectangle 5">
            <a:extLst>
              <a:ext uri="{FF2B5EF4-FFF2-40B4-BE49-F238E27FC236}">
                <a16:creationId xmlns:a16="http://schemas.microsoft.com/office/drawing/2014/main" id="{030F0F62-E6D7-554C-9334-BC1909C4B163}"/>
              </a:ext>
            </a:extLst>
          </p:cNvPr>
          <p:cNvSpPr/>
          <p:nvPr/>
        </p:nvSpPr>
        <p:spPr>
          <a:xfrm>
            <a:off x="426720" y="1310356"/>
            <a:ext cx="10837685" cy="4467057"/>
          </a:xfrm>
          <a:prstGeom prst="rect">
            <a:avLst/>
          </a:prstGeom>
        </p:spPr>
        <p:txBody>
          <a:bodyPr wrap="square">
            <a:spAutoFit/>
          </a:bodyPr>
          <a:lstStyle/>
          <a:p>
            <a:pPr>
              <a:lnSpc>
                <a:spcPct val="150000"/>
              </a:lnSpc>
            </a:pPr>
            <a:r>
              <a:rPr lang="en-US" sz="2400" b="1" i="0" dirty="0">
                <a:solidFill>
                  <a:srgbClr val="C00000"/>
                </a:solidFill>
                <a:effectLst/>
              </a:rPr>
              <a:t>Some of the preprocessing steps used are:</a:t>
            </a:r>
          </a:p>
          <a:p>
            <a:pPr>
              <a:lnSpc>
                <a:spcPct val="150000"/>
              </a:lnSpc>
              <a:buFont typeface="Arial" panose="020B0604020202020204" pitchFamily="34" charset="0"/>
              <a:buChar char="•"/>
            </a:pPr>
            <a:r>
              <a:rPr lang="en-US" sz="2400" b="1" i="0" dirty="0">
                <a:solidFill>
                  <a:srgbClr val="222222"/>
                </a:solidFill>
                <a:effectLst/>
              </a:rPr>
              <a:t>Removing punctuations like . , ! $( ) * % @</a:t>
            </a:r>
          </a:p>
          <a:p>
            <a:pPr>
              <a:lnSpc>
                <a:spcPct val="150000"/>
              </a:lnSpc>
              <a:buFont typeface="Arial" panose="020B0604020202020204" pitchFamily="34" charset="0"/>
              <a:buChar char="•"/>
            </a:pPr>
            <a:r>
              <a:rPr lang="en-US" sz="2400" b="1" i="0" dirty="0">
                <a:solidFill>
                  <a:srgbClr val="222222"/>
                </a:solidFill>
                <a:effectLst/>
              </a:rPr>
              <a:t>Removing URLs</a:t>
            </a:r>
          </a:p>
          <a:p>
            <a:pPr>
              <a:lnSpc>
                <a:spcPct val="150000"/>
              </a:lnSpc>
              <a:buFont typeface="Arial" panose="020B0604020202020204" pitchFamily="34" charset="0"/>
              <a:buChar char="•"/>
            </a:pPr>
            <a:r>
              <a:rPr lang="en-US" sz="2400" b="1" i="0" dirty="0">
                <a:solidFill>
                  <a:srgbClr val="222222"/>
                </a:solidFill>
                <a:effectLst/>
              </a:rPr>
              <a:t>Removing Stop words</a:t>
            </a:r>
          </a:p>
          <a:p>
            <a:pPr>
              <a:lnSpc>
                <a:spcPct val="150000"/>
              </a:lnSpc>
              <a:buFont typeface="Arial" panose="020B0604020202020204" pitchFamily="34" charset="0"/>
              <a:buChar char="•"/>
            </a:pPr>
            <a:r>
              <a:rPr lang="en-US" sz="2400" b="1" i="0" dirty="0">
                <a:solidFill>
                  <a:srgbClr val="222222"/>
                </a:solidFill>
                <a:effectLst/>
              </a:rPr>
              <a:t>Lower casing</a:t>
            </a:r>
          </a:p>
          <a:p>
            <a:pPr>
              <a:lnSpc>
                <a:spcPct val="150000"/>
              </a:lnSpc>
              <a:buFont typeface="Arial" panose="020B0604020202020204" pitchFamily="34" charset="0"/>
              <a:buChar char="•"/>
            </a:pPr>
            <a:r>
              <a:rPr lang="en-US" sz="2400" b="1" i="0" dirty="0">
                <a:solidFill>
                  <a:srgbClr val="222222"/>
                </a:solidFill>
                <a:effectLst/>
              </a:rPr>
              <a:t>Tokenization</a:t>
            </a:r>
          </a:p>
          <a:p>
            <a:pPr>
              <a:lnSpc>
                <a:spcPct val="150000"/>
              </a:lnSpc>
              <a:buFont typeface="Arial" panose="020B0604020202020204" pitchFamily="34" charset="0"/>
              <a:buChar char="•"/>
            </a:pPr>
            <a:r>
              <a:rPr lang="en-US" sz="2400" b="1" i="0" dirty="0">
                <a:solidFill>
                  <a:srgbClr val="222222"/>
                </a:solidFill>
                <a:effectLst/>
              </a:rPr>
              <a:t>Stemming</a:t>
            </a:r>
          </a:p>
          <a:p>
            <a:pPr>
              <a:lnSpc>
                <a:spcPct val="150000"/>
              </a:lnSpc>
              <a:buFont typeface="Arial" panose="020B0604020202020204" pitchFamily="34" charset="0"/>
              <a:buChar char="•"/>
            </a:pPr>
            <a:r>
              <a:rPr lang="en-US" sz="2400" b="1" i="0" dirty="0">
                <a:solidFill>
                  <a:srgbClr val="222222"/>
                </a:solidFill>
                <a:effectLst/>
              </a:rPr>
              <a:t>Lemmatization</a:t>
            </a:r>
          </a:p>
        </p:txBody>
      </p:sp>
      <p:sp>
        <p:nvSpPr>
          <p:cNvPr id="7" name="Rectangle 6">
            <a:extLst>
              <a:ext uri="{FF2B5EF4-FFF2-40B4-BE49-F238E27FC236}">
                <a16:creationId xmlns:a16="http://schemas.microsoft.com/office/drawing/2014/main" id="{C183621E-FD95-D248-BF53-C344AE8E32C9}"/>
              </a:ext>
            </a:extLst>
          </p:cNvPr>
          <p:cNvSpPr/>
          <p:nvPr/>
        </p:nvSpPr>
        <p:spPr>
          <a:xfrm>
            <a:off x="819398" y="6197424"/>
            <a:ext cx="11008425" cy="276999"/>
          </a:xfrm>
          <a:prstGeom prst="rect">
            <a:avLst/>
          </a:prstGeom>
        </p:spPr>
        <p:txBody>
          <a:bodyPr wrap="square">
            <a:spAutoFit/>
          </a:bodyPr>
          <a:lstStyle/>
          <a:p>
            <a:r>
              <a:rPr lang="en-US" sz="1200" dirty="0">
                <a:hlinkClick r:id="rId2"/>
              </a:rPr>
              <a:t>https://</a:t>
            </a:r>
            <a:r>
              <a:rPr lang="en-US" sz="1200" dirty="0" err="1">
                <a:hlinkClick r:id="rId2"/>
              </a:rPr>
              <a:t>github.com</a:t>
            </a:r>
            <a:r>
              <a:rPr lang="en-US" sz="1200" dirty="0">
                <a:hlinkClick r:id="rId2"/>
              </a:rPr>
              <a:t>/</a:t>
            </a:r>
            <a:r>
              <a:rPr lang="en-US" sz="1200" dirty="0" err="1">
                <a:hlinkClick r:id="rId2"/>
              </a:rPr>
              <a:t>gargiimishra</a:t>
            </a:r>
            <a:r>
              <a:rPr lang="en-US" sz="1200" dirty="0">
                <a:hlinkClick r:id="rId2"/>
              </a:rPr>
              <a:t>/</a:t>
            </a:r>
            <a:r>
              <a:rPr lang="en-US" sz="1200" dirty="0" err="1">
                <a:hlinkClick r:id="rId2"/>
              </a:rPr>
              <a:t>DataScience_SpringBoard</a:t>
            </a:r>
            <a:r>
              <a:rPr lang="en-US" sz="1200" dirty="0">
                <a:hlinkClick r:id="rId2"/>
              </a:rPr>
              <a:t>/blob/5a37c2b2d420104b141a024e73db78ffd947555e/</a:t>
            </a:r>
            <a:r>
              <a:rPr lang="en-US" sz="1200" dirty="0" err="1">
                <a:hlinkClick r:id="rId2"/>
              </a:rPr>
              <a:t>preprocessing_model_true_fake.ipynb</a:t>
            </a:r>
            <a:endParaRPr lang="en-US" sz="1200" dirty="0"/>
          </a:p>
        </p:txBody>
      </p:sp>
      <p:pic>
        <p:nvPicPr>
          <p:cNvPr id="8" name="Picture 7">
            <a:extLst>
              <a:ext uri="{FF2B5EF4-FFF2-40B4-BE49-F238E27FC236}">
                <a16:creationId xmlns:a16="http://schemas.microsoft.com/office/drawing/2014/main" id="{7C5D4738-CEB4-024D-BF74-0A86BA506C50}"/>
              </a:ext>
            </a:extLst>
          </p:cNvPr>
          <p:cNvPicPr>
            <a:picLocks noChangeAspect="1"/>
          </p:cNvPicPr>
          <p:nvPr/>
        </p:nvPicPr>
        <p:blipFill>
          <a:blip r:embed="rId3"/>
          <a:stretch>
            <a:fillRect/>
          </a:stretch>
        </p:blipFill>
        <p:spPr>
          <a:xfrm>
            <a:off x="5130800" y="2559092"/>
            <a:ext cx="6133605" cy="2702218"/>
          </a:xfrm>
          <a:prstGeom prst="rect">
            <a:avLst/>
          </a:prstGeom>
        </p:spPr>
      </p:pic>
    </p:spTree>
    <p:extLst>
      <p:ext uri="{BB962C8B-B14F-4D97-AF65-F5344CB8AC3E}">
        <p14:creationId xmlns:p14="http://schemas.microsoft.com/office/powerpoint/2010/main" val="31315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BB4E4C-9AB0-4045-9F89-FD28AB3718D3}"/>
              </a:ext>
            </a:extLst>
          </p:cNvPr>
          <p:cNvSpPr txBox="1"/>
          <p:nvPr/>
        </p:nvSpPr>
        <p:spPr>
          <a:xfrm>
            <a:off x="3568534" y="143393"/>
            <a:ext cx="4762005" cy="523220"/>
          </a:xfrm>
          <a:prstGeom prst="rect">
            <a:avLst/>
          </a:prstGeom>
          <a:noFill/>
        </p:spPr>
        <p:txBody>
          <a:bodyPr wrap="square" rtlCol="0">
            <a:spAutoFit/>
          </a:bodyPr>
          <a:lstStyle/>
          <a:p>
            <a:pPr algn="ctr"/>
            <a:r>
              <a:rPr lang="en-US" sz="2800" b="1" dirty="0"/>
              <a:t>Modelling</a:t>
            </a:r>
          </a:p>
        </p:txBody>
      </p:sp>
      <p:sp>
        <p:nvSpPr>
          <p:cNvPr id="4" name="TextBox 3">
            <a:extLst>
              <a:ext uri="{FF2B5EF4-FFF2-40B4-BE49-F238E27FC236}">
                <a16:creationId xmlns:a16="http://schemas.microsoft.com/office/drawing/2014/main" id="{503D8BD8-F8F7-704A-99AC-76673D54F66A}"/>
              </a:ext>
            </a:extLst>
          </p:cNvPr>
          <p:cNvSpPr txBox="1"/>
          <p:nvPr/>
        </p:nvSpPr>
        <p:spPr>
          <a:xfrm>
            <a:off x="590591" y="635098"/>
            <a:ext cx="10711543" cy="523220"/>
          </a:xfrm>
          <a:prstGeom prst="rect">
            <a:avLst/>
          </a:prstGeom>
          <a:noFill/>
        </p:spPr>
        <p:txBody>
          <a:bodyPr wrap="square" rtlCol="0">
            <a:spAutoFit/>
          </a:bodyPr>
          <a:lstStyle/>
          <a:p>
            <a:pPr algn="ctr"/>
            <a:r>
              <a:rPr lang="en-US" sz="2800" b="1" dirty="0"/>
              <a:t>Multinomial Naïve Bayes Algorithm</a:t>
            </a:r>
          </a:p>
        </p:txBody>
      </p:sp>
      <p:sp>
        <p:nvSpPr>
          <p:cNvPr id="7" name="Rectangle 6">
            <a:extLst>
              <a:ext uri="{FF2B5EF4-FFF2-40B4-BE49-F238E27FC236}">
                <a16:creationId xmlns:a16="http://schemas.microsoft.com/office/drawing/2014/main" id="{8AA53051-646E-084E-B21F-D8350B309EE7}"/>
              </a:ext>
            </a:extLst>
          </p:cNvPr>
          <p:cNvSpPr/>
          <p:nvPr/>
        </p:nvSpPr>
        <p:spPr>
          <a:xfrm>
            <a:off x="590591" y="1528739"/>
            <a:ext cx="11193420" cy="923330"/>
          </a:xfrm>
          <a:prstGeom prst="rect">
            <a:avLst/>
          </a:prstGeom>
        </p:spPr>
        <p:txBody>
          <a:bodyPr wrap="square">
            <a:spAutoFit/>
          </a:bodyPr>
          <a:lstStyle/>
          <a:p>
            <a:r>
              <a:rPr lang="en-US" b="0" i="0" dirty="0">
                <a:solidFill>
                  <a:srgbClr val="000000"/>
                </a:solidFill>
                <a:effectLst/>
                <a:latin typeface="proxima_novaregular"/>
              </a:rPr>
              <a:t>The algorithm is based on the Bayes theorem and predicts the tag of a text. It calculates the probability of each tag for a given sample and then gives the tag with the highest probability as output.</a:t>
            </a:r>
            <a:endParaRPr lang="en-US" dirty="0"/>
          </a:p>
          <a:p>
            <a:endParaRPr lang="en-US" dirty="0"/>
          </a:p>
        </p:txBody>
      </p:sp>
      <p:pic>
        <p:nvPicPr>
          <p:cNvPr id="8" name="Picture 7">
            <a:extLst>
              <a:ext uri="{FF2B5EF4-FFF2-40B4-BE49-F238E27FC236}">
                <a16:creationId xmlns:a16="http://schemas.microsoft.com/office/drawing/2014/main" id="{B5CB280F-8E1D-C24B-9B2A-FCC817A7251F}"/>
              </a:ext>
            </a:extLst>
          </p:cNvPr>
          <p:cNvPicPr>
            <a:picLocks noChangeAspect="1"/>
          </p:cNvPicPr>
          <p:nvPr/>
        </p:nvPicPr>
        <p:blipFill>
          <a:blip r:embed="rId3"/>
          <a:stretch>
            <a:fillRect/>
          </a:stretch>
        </p:blipFill>
        <p:spPr>
          <a:xfrm>
            <a:off x="6471781" y="2177749"/>
            <a:ext cx="4738648" cy="4030928"/>
          </a:xfrm>
          <a:prstGeom prst="rect">
            <a:avLst/>
          </a:prstGeom>
        </p:spPr>
      </p:pic>
      <p:sp>
        <p:nvSpPr>
          <p:cNvPr id="9" name="TextBox 8">
            <a:extLst>
              <a:ext uri="{FF2B5EF4-FFF2-40B4-BE49-F238E27FC236}">
                <a16:creationId xmlns:a16="http://schemas.microsoft.com/office/drawing/2014/main" id="{CC2CC9B5-26AB-BC46-A1FB-4EEF3D907088}"/>
              </a:ext>
            </a:extLst>
          </p:cNvPr>
          <p:cNvSpPr txBox="1"/>
          <p:nvPr/>
        </p:nvSpPr>
        <p:spPr>
          <a:xfrm>
            <a:off x="729476" y="3518083"/>
            <a:ext cx="5457825" cy="923330"/>
          </a:xfrm>
          <a:prstGeom prst="rect">
            <a:avLst/>
          </a:prstGeom>
          <a:noFill/>
        </p:spPr>
        <p:txBody>
          <a:bodyPr wrap="square" rtlCol="0">
            <a:spAutoFit/>
          </a:bodyPr>
          <a:lstStyle/>
          <a:p>
            <a:r>
              <a:rPr lang="en-US" dirty="0"/>
              <a:t>Two assumptions for applying MNB:</a:t>
            </a:r>
          </a:p>
          <a:p>
            <a:pPr marL="342900" indent="-342900">
              <a:buAutoNum type="arabicPeriod"/>
            </a:pPr>
            <a:r>
              <a:rPr lang="en-US" dirty="0"/>
              <a:t>Features are independent of each other</a:t>
            </a:r>
          </a:p>
          <a:p>
            <a:pPr marL="342900" indent="-342900">
              <a:buAutoNum type="arabicPeriod"/>
            </a:pPr>
            <a:r>
              <a:rPr lang="en-US" dirty="0"/>
              <a:t>Each feature follows multinomial distribution</a:t>
            </a:r>
          </a:p>
        </p:txBody>
      </p:sp>
      <p:sp>
        <p:nvSpPr>
          <p:cNvPr id="10" name="Rectangle 9">
            <a:extLst>
              <a:ext uri="{FF2B5EF4-FFF2-40B4-BE49-F238E27FC236}">
                <a16:creationId xmlns:a16="http://schemas.microsoft.com/office/drawing/2014/main" id="{14319860-30A6-3640-80BF-A1202DB77F97}"/>
              </a:ext>
            </a:extLst>
          </p:cNvPr>
          <p:cNvSpPr/>
          <p:nvPr/>
        </p:nvSpPr>
        <p:spPr>
          <a:xfrm>
            <a:off x="233541" y="2523411"/>
            <a:ext cx="6096000" cy="923330"/>
          </a:xfrm>
          <a:prstGeom prst="rect">
            <a:avLst/>
          </a:prstGeom>
        </p:spPr>
        <p:txBody>
          <a:bodyPr>
            <a:spAutoFit/>
          </a:bodyPr>
          <a:lstStyle/>
          <a:p>
            <a:pPr algn="ctr"/>
            <a:r>
              <a:rPr lang="en-US" b="1" dirty="0"/>
              <a:t>Posterior Probability = (Prior * Likelihood)/(Evidence)</a:t>
            </a:r>
            <a:br>
              <a:rPr lang="en-US" dirty="0"/>
            </a:br>
            <a:r>
              <a:rPr lang="en-US" b="1" dirty="0"/>
              <a:t>P(A|B) = P(A) * P(B|A)/P(B)</a:t>
            </a:r>
            <a:endParaRPr lang="en-US" dirty="0"/>
          </a:p>
          <a:p>
            <a:endParaRPr lang="en-US" dirty="0"/>
          </a:p>
        </p:txBody>
      </p:sp>
      <p:sp>
        <p:nvSpPr>
          <p:cNvPr id="13" name="TextBox 12">
            <a:extLst>
              <a:ext uri="{FF2B5EF4-FFF2-40B4-BE49-F238E27FC236}">
                <a16:creationId xmlns:a16="http://schemas.microsoft.com/office/drawing/2014/main" id="{C3CD7DAE-ECA9-E645-BEC3-2BB034C0A757}"/>
              </a:ext>
            </a:extLst>
          </p:cNvPr>
          <p:cNvSpPr txBox="1"/>
          <p:nvPr/>
        </p:nvSpPr>
        <p:spPr>
          <a:xfrm>
            <a:off x="508000" y="4876800"/>
            <a:ext cx="5445760" cy="646331"/>
          </a:xfrm>
          <a:prstGeom prst="rect">
            <a:avLst/>
          </a:prstGeom>
          <a:noFill/>
        </p:spPr>
        <p:txBody>
          <a:bodyPr wrap="square" rtlCol="0">
            <a:spAutoFit/>
          </a:bodyPr>
          <a:lstStyle/>
          <a:p>
            <a:r>
              <a:rPr lang="en-US" b="1" dirty="0"/>
              <a:t>Posterior probability evolves with arriving data points and performs better in next iterations</a:t>
            </a:r>
          </a:p>
        </p:txBody>
      </p:sp>
      <p:sp>
        <p:nvSpPr>
          <p:cNvPr id="14" name="Rectangle 13">
            <a:extLst>
              <a:ext uri="{FF2B5EF4-FFF2-40B4-BE49-F238E27FC236}">
                <a16:creationId xmlns:a16="http://schemas.microsoft.com/office/drawing/2014/main" id="{0D2D6C32-6A80-D84A-A7F8-85FF14987560}"/>
              </a:ext>
            </a:extLst>
          </p:cNvPr>
          <p:cNvSpPr/>
          <p:nvPr/>
        </p:nvSpPr>
        <p:spPr>
          <a:xfrm>
            <a:off x="7815086" y="6208677"/>
            <a:ext cx="2913874" cy="923330"/>
          </a:xfrm>
          <a:prstGeom prst="rect">
            <a:avLst/>
          </a:prstGeom>
        </p:spPr>
        <p:txBody>
          <a:bodyPr wrap="square">
            <a:spAutoFit/>
          </a:bodyPr>
          <a:lstStyle/>
          <a:p>
            <a:r>
              <a:rPr lang="en-US" b="1" dirty="0">
                <a:solidFill>
                  <a:srgbClr val="000000"/>
                </a:solidFill>
              </a:rPr>
              <a:t>A</a:t>
            </a:r>
            <a:r>
              <a:rPr lang="en-US" b="1" dirty="0">
                <a:solidFill>
                  <a:srgbClr val="000000"/>
                </a:solidFill>
                <a:effectLst/>
              </a:rPr>
              <a:t>ccuracy: 93.953 </a:t>
            </a:r>
          </a:p>
          <a:p>
            <a:br>
              <a:rPr lang="en-US" dirty="0">
                <a:effectLst/>
              </a:rPr>
            </a:br>
            <a:endParaRPr lang="en-US" dirty="0">
              <a:effectLst/>
            </a:endParaRPr>
          </a:p>
        </p:txBody>
      </p:sp>
    </p:spTree>
    <p:extLst>
      <p:ext uri="{BB962C8B-B14F-4D97-AF65-F5344CB8AC3E}">
        <p14:creationId xmlns:p14="http://schemas.microsoft.com/office/powerpoint/2010/main" val="764970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1647</Words>
  <Application>Microsoft Macintosh PowerPoint</Application>
  <PresentationFormat>Widescreen</PresentationFormat>
  <Paragraphs>164</Paragraphs>
  <Slides>13</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vt:lpstr>
      <vt:lpstr>Calibri</vt:lpstr>
      <vt:lpstr>Calibri Light</vt:lpstr>
      <vt:lpstr>Cambay Devanagari</vt:lpstr>
      <vt:lpstr>charter</vt:lpstr>
      <vt:lpstr>Inter</vt:lpstr>
      <vt:lpstr>LMMathSymbols10</vt:lpstr>
      <vt:lpstr>LMRoman10</vt:lpstr>
      <vt:lpstr>proxima_novaregular</vt:lpstr>
      <vt:lpstr>Quattrocento Sans</vt:lpstr>
      <vt:lpstr>SourceSansPro</vt:lpstr>
      <vt:lpstr>Times New Roman</vt:lpstr>
      <vt:lpstr>Wingdings</vt:lpstr>
      <vt:lpstr>Office Theme</vt:lpstr>
      <vt:lpstr>PowerPoint Presentation</vt:lpstr>
      <vt:lpstr>Problem Statement Worksheet (Hypothesis 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Worksheet (Hypothesis Formation)</dc:title>
  <dc:creator>Gargi Mishra</dc:creator>
  <cp:lastModifiedBy>Gargi Mishra</cp:lastModifiedBy>
  <cp:revision>36</cp:revision>
  <dcterms:created xsi:type="dcterms:W3CDTF">2021-11-28T18:22:25Z</dcterms:created>
  <dcterms:modified xsi:type="dcterms:W3CDTF">2021-11-29T23:06:54Z</dcterms:modified>
</cp:coreProperties>
</file>